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6"/>
  </p:notesMasterIdLst>
  <p:sldIdLst>
    <p:sldId id="497" r:id="rId2"/>
    <p:sldId id="313" r:id="rId3"/>
    <p:sldId id="314" r:id="rId4"/>
    <p:sldId id="315" r:id="rId5"/>
    <p:sldId id="316" r:id="rId6"/>
    <p:sldId id="317" r:id="rId7"/>
    <p:sldId id="331" r:id="rId8"/>
    <p:sldId id="318" r:id="rId9"/>
    <p:sldId id="319" r:id="rId10"/>
    <p:sldId id="320" r:id="rId11"/>
    <p:sldId id="321" r:id="rId12"/>
    <p:sldId id="322" r:id="rId13"/>
    <p:sldId id="323" r:id="rId14"/>
    <p:sldId id="324" r:id="rId15"/>
    <p:sldId id="334" r:id="rId16"/>
    <p:sldId id="335" r:id="rId17"/>
    <p:sldId id="336" r:id="rId18"/>
    <p:sldId id="337" r:id="rId19"/>
    <p:sldId id="338" r:id="rId20"/>
    <p:sldId id="325" r:id="rId21"/>
    <p:sldId id="326" r:id="rId22"/>
    <p:sldId id="327" r:id="rId23"/>
    <p:sldId id="328" r:id="rId24"/>
    <p:sldId id="329" r:id="rId25"/>
    <p:sldId id="330" r:id="rId26"/>
    <p:sldId id="332" r:id="rId27"/>
    <p:sldId id="333" r:id="rId28"/>
    <p:sldId id="258" r:id="rId29"/>
    <p:sldId id="259" r:id="rId30"/>
    <p:sldId id="498" r:id="rId31"/>
    <p:sldId id="260" r:id="rId32"/>
    <p:sldId id="261" r:id="rId33"/>
    <p:sldId id="262" r:id="rId34"/>
    <p:sldId id="263" r:id="rId35"/>
    <p:sldId id="264" r:id="rId36"/>
    <p:sldId id="265" r:id="rId37"/>
    <p:sldId id="268" r:id="rId38"/>
    <p:sldId id="269" r:id="rId39"/>
    <p:sldId id="499" r:id="rId40"/>
    <p:sldId id="270" r:id="rId41"/>
    <p:sldId id="274" r:id="rId42"/>
    <p:sldId id="271" r:id="rId43"/>
    <p:sldId id="272" r:id="rId44"/>
    <p:sldId id="273" r:id="rId45"/>
  </p:sldIdLst>
  <p:sldSz cx="12192000" cy="6858000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libri Light" panose="020F0302020204030204" pitchFamily="34" charset="0"/>
      <p:regular r:id="rId51"/>
      <p:italic r:id="rId52"/>
    </p:embeddedFont>
    <p:embeddedFont>
      <p:font typeface="Cormorant" panose="020B0604020202020204" charset="-52"/>
      <p:regular r:id="rId53"/>
    </p:embeddedFont>
    <p:embeddedFont>
      <p:font typeface="HelveticaNeueCyr" panose="020B0604020202020204" charset="-52"/>
      <p:regular r:id="rId54"/>
      <p:bold r:id="rId55"/>
      <p:italic r:id="rId56"/>
      <p:boldItalic r:id="rId57"/>
    </p:embeddedFont>
    <p:embeddedFont>
      <p:font typeface="Menlo" panose="020B0604020202020204" charset="0"/>
      <p:regular r:id="rId5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A437A-41FA-4951-B08B-D25A8E77F0A1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C50CA-7CB9-4790-8B3C-548DF7924D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5641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DF0147-2DDD-4DE8-9DBE-8E652387B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87BDCC-B67E-49D6-A5C7-D98EE9F0FE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A9EA93-9610-4CAB-B3C7-D49ED2CE4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ACA455-C1E4-4740-903F-AC48799BD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0612AB-48C7-4993-B06D-80DC6701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924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5607D7-6E20-4DAB-B8BE-EC7FC778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5DEB6ED-BFEC-4E85-ACAD-77169845B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E6A4D2-8D6A-48BC-B788-9172896ED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47ADEF-CE41-4A31-9B9F-919718A75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7DDF70-7621-4D71-A097-382B963B0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1848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12BDCA9-19BC-4849-9192-3C148445BF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29FA601-80C7-4E68-94D4-02A21A6F75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FFBC9F-61DC-4B59-B58C-A7833062F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BD7D50-540D-4D18-A951-3E8BDFE54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4850E1-3DD6-4297-9D3E-9B6AED1CA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0813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B43CF0-60D0-4DF9-AF60-42DD29F42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76CDD4-2E27-4303-AA89-D23505418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270AB1-0497-4F24-8383-2DF8E5D58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CAB0C9-2498-48E3-95D1-BFA9CAA2F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A3AF26-5B45-4FAC-85FF-4A2A53341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2945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365BE-530F-4F4D-98AB-EC9F47231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F3F942D-CDD4-4C3F-977F-2432BF24D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65DA8DE-1705-4FEF-80C9-B60187B5C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F6B087-3F0F-42DA-86C5-5AA37AC17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88BF94-3425-446A-8A40-E275AC18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6036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43E802-8438-4E0C-93CB-F1F6A83D8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C27636-BFFC-4398-8C9C-9D4C376A34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949DD80-8FE5-4533-9566-825A9FEA3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089AF3B-FC5D-4B4A-8267-FBE65E8EB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0D0201-4E9A-40DA-9654-84E446C76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C5A22D-D8E5-439E-BB3C-DA461D7A7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3147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CD3760-906D-4331-9449-EC16EE165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C3155A-DF43-43AF-8BA3-2DD8D0A3C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4FAD67D-6B2F-493C-9A05-B2E12EE7B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F431BCA-0B33-45DE-9700-8DAD9BC099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60E33D3-D272-4DDF-9CFE-8F14DD8049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AF31B47-7FFE-43BD-8F57-46978150D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3746E92-5BED-406D-BEED-BE15A2903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9C976C3-9470-493E-8347-CA9FF31B5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460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E37151-171F-4FF5-AA8F-44AA2DF2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EBA2B9F-4FDA-4245-AB26-B0363616E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5F6EAD5-48F9-46FA-8F40-15F700169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E69A24E-0067-459A-A936-70440AC14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987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3FBDC83-A45D-4F34-91A4-EACF01CE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53E5DD0-5246-4373-BBC8-B94A51AC0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DEAF12-3293-4208-BBD9-E58451D63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19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F073D4-D890-44E9-876F-D144FA2E2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59B6A8-969D-4CA2-8BDF-69F0318CD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6F7B551-FDB5-42ED-BAEE-E37ECFF17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51DDDC0-715E-4F04-8986-B8CD7E460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6AB1B36-42E4-42BA-B2E3-D414921A8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6ADDFB8-3472-42B8-9BBF-3A0FC897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2174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B7B1D6-926D-4073-9896-233B5B04E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B6A80DC-BE2C-4D66-AC34-D162771F31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BEAE136-B0AA-4BF8-97DC-DBF6B2298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C589016-1A0D-4CE6-A510-D3BEDAFD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0454C88-882D-4DE7-8FD6-FF54D5B1F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BC52B08-8C9F-4AE8-BF1A-77BA395AF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4191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9FDDF-3261-4E52-ADC6-32F267D05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364CD8E-B532-4CAC-A364-707B85ED7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F696E4-F887-4952-8935-ECF8484D5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4A93A-462E-4B5B-B56A-4D541A6A420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74E793-C5F1-4BB8-B977-C275CD20E4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476A43-ED05-4DBB-97B9-BD4B46C9B7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9099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7.wdp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0.wdp"/><Relationship Id="rId7" Type="http://schemas.microsoft.com/office/2007/relationships/hdphoto" Target="../media/hdphoto1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11.wdp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7" Type="http://schemas.microsoft.com/office/2007/relationships/hdphoto" Target="../media/hdphoto20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microsoft.com/office/2007/relationships/hdphoto" Target="../media/hdphoto19.wdp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9749" y="2032840"/>
            <a:ext cx="8152496" cy="1795516"/>
          </a:xfrm>
        </p:spPr>
        <p:txBody>
          <a:bodyPr>
            <a:normAutofit/>
          </a:bodyPr>
          <a:lstStyle/>
          <a:p>
            <a:pPr defTabSz="457200"/>
            <a:r>
              <a:rPr lang="ru-RU" b="1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Архитектуры процессорных систем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391946-BEAC-4108-B06B-837252A1CD04}"/>
              </a:ext>
            </a:extLst>
          </p:cNvPr>
          <p:cNvSpPr txBox="1">
            <a:spLocks/>
          </p:cNvSpPr>
          <p:nvPr/>
        </p:nvSpPr>
        <p:spPr>
          <a:xfrm>
            <a:off x="1282804" y="4521882"/>
            <a:ext cx="9626386" cy="681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Лекция 14. Шины</a:t>
            </a: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785057-CF99-470C-BD80-AABF20C0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3" b="32555"/>
          <a:stretch/>
        </p:blipFill>
        <p:spPr>
          <a:xfrm>
            <a:off x="4666088" y="582339"/>
            <a:ext cx="2859819" cy="1055646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B354DFB-B980-4348-8546-E701E5212803}"/>
              </a:ext>
            </a:extLst>
          </p:cNvPr>
          <p:cNvSpPr txBox="1">
            <a:spLocks/>
          </p:cNvSpPr>
          <p:nvPr/>
        </p:nvSpPr>
        <p:spPr>
          <a:xfrm>
            <a:off x="1041618" y="5455320"/>
            <a:ext cx="10108758" cy="906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Цикл из 8 лекций и 4 лабораторных работ о цифровой схемотехнике,</a:t>
            </a:r>
          </a:p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способах построения и архитектуре компьютеров</a:t>
            </a:r>
          </a:p>
        </p:txBody>
      </p:sp>
    </p:spTree>
    <p:extLst>
      <p:ext uri="{BB962C8B-B14F-4D97-AF65-F5344CB8AC3E}">
        <p14:creationId xmlns:p14="http://schemas.microsoft.com/office/powerpoint/2010/main" val="416661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Шина управления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(Control Bus)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599" cy="4486275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Control Bus –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шина для передачи управляющей информации  и информации </a:t>
            </a:r>
            <a:r>
              <a:rPr lang="ru-RU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 состоянии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участвующих в транзакции устройств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Сигналы управления транзакциями (2 – 8)</a:t>
            </a:r>
          </a:p>
          <a:p>
            <a:pPr lvl="2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Тип транзакции (чтение\запись)</a:t>
            </a:r>
          </a:p>
          <a:p>
            <a:pPr lvl="2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Количество байт и номера байт, если пересылается часть слова</a:t>
            </a:r>
          </a:p>
          <a:p>
            <a:pPr lvl="2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Тип адреса выданный на шину</a:t>
            </a:r>
          </a:p>
          <a:p>
            <a:pPr lvl="2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Какой протокол передачи применяется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Информация состояния (статус) – для передачи кодов ошибок и состояний (1 – 4)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Линии арбитража – выбор управляющего шиной устройства (3 – 11)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Линии прерывания (1 – 2)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Последовательные локальные сети (1 – 4)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Линии позиционного кода (4 – 5)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Тактирование и синхронизация (2 – 6)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Линии питания и заземления</a:t>
            </a:r>
          </a:p>
        </p:txBody>
      </p:sp>
    </p:spTree>
    <p:extLst>
      <p:ext uri="{BB962C8B-B14F-4D97-AF65-F5344CB8AC3E}">
        <p14:creationId xmlns:p14="http://schemas.microsoft.com/office/powerpoint/2010/main" val="287859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Иерархия шин</a:t>
            </a:r>
          </a:p>
        </p:txBody>
      </p:sp>
      <p:grpSp>
        <p:nvGrpSpPr>
          <p:cNvPr id="62" name="Группа 61">
            <a:extLst>
              <a:ext uri="{FF2B5EF4-FFF2-40B4-BE49-F238E27FC236}">
                <a16:creationId xmlns:a16="http://schemas.microsoft.com/office/drawing/2014/main" id="{07792B52-8040-4BC7-8D5B-FB750A4AB898}"/>
              </a:ext>
            </a:extLst>
          </p:cNvPr>
          <p:cNvGrpSpPr/>
          <p:nvPr/>
        </p:nvGrpSpPr>
        <p:grpSpPr>
          <a:xfrm>
            <a:off x="519375" y="2095539"/>
            <a:ext cx="2995152" cy="1635839"/>
            <a:chOff x="652725" y="2473907"/>
            <a:chExt cx="2995152" cy="1635839"/>
          </a:xfrm>
        </p:grpSpPr>
        <p:sp>
          <p:nvSpPr>
            <p:cNvPr id="8" name="Стрелка: влево-вправо 7">
              <a:extLst>
                <a:ext uri="{FF2B5EF4-FFF2-40B4-BE49-F238E27FC236}">
                  <a16:creationId xmlns:a16="http://schemas.microsoft.com/office/drawing/2014/main" id="{54A5E7C2-39FC-47D4-85E9-EC79A83E1D45}"/>
                </a:ext>
              </a:extLst>
            </p:cNvPr>
            <p:cNvSpPr/>
            <p:nvPr/>
          </p:nvSpPr>
          <p:spPr>
            <a:xfrm>
              <a:off x="652725" y="3026708"/>
              <a:ext cx="2995152" cy="530237"/>
            </a:xfrm>
            <a:prstGeom prst="left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Системная шина</a:t>
              </a:r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5C3B39BF-60BC-4D50-B454-0760D5FCB84E}"/>
                </a:ext>
              </a:extLst>
            </p:cNvPr>
            <p:cNvSpPr/>
            <p:nvPr/>
          </p:nvSpPr>
          <p:spPr>
            <a:xfrm>
              <a:off x="2338650" y="2473907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ПАМ</a:t>
              </a:r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ED7BF6C9-31AC-494B-9C14-6944FCE163E5}"/>
                </a:ext>
              </a:extLst>
            </p:cNvPr>
            <p:cNvSpPr/>
            <p:nvPr/>
          </p:nvSpPr>
          <p:spPr>
            <a:xfrm>
              <a:off x="1117907" y="3716156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МВВ</a:t>
              </a:r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2C905299-C7F6-453F-A375-1D929891338C}"/>
                </a:ext>
              </a:extLst>
            </p:cNvPr>
            <p:cNvSpPr/>
            <p:nvPr/>
          </p:nvSpPr>
          <p:spPr>
            <a:xfrm>
              <a:off x="1117907" y="2473907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ЦП</a:t>
              </a:r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3FCB1509-FE02-4473-85EC-CF88D070E256}"/>
                </a:ext>
              </a:extLst>
            </p:cNvPr>
            <p:cNvSpPr/>
            <p:nvPr/>
          </p:nvSpPr>
          <p:spPr>
            <a:xfrm>
              <a:off x="2338350" y="3716156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МВВ</a:t>
              </a:r>
            </a:p>
          </p:txBody>
        </p: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F6519A5D-13CA-447C-969A-7CA6E262B574}"/>
                </a:ext>
              </a:extLst>
            </p:cNvPr>
            <p:cNvCxnSpPr>
              <a:cxnSpLocks/>
            </p:cNvCxnSpPr>
            <p:nvPr/>
          </p:nvCxnSpPr>
          <p:spPr>
            <a:xfrm>
              <a:off x="2677570" y="2867497"/>
              <a:ext cx="0" cy="28641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B8AFBCEC-B31A-4C06-86A6-16ED79189C49}"/>
                </a:ext>
              </a:extLst>
            </p:cNvPr>
            <p:cNvCxnSpPr>
              <a:cxnSpLocks/>
            </p:cNvCxnSpPr>
            <p:nvPr/>
          </p:nvCxnSpPr>
          <p:spPr>
            <a:xfrm>
              <a:off x="1448845" y="2867497"/>
              <a:ext cx="0" cy="28641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5B6A6C15-A8A6-4A0A-956D-6DA17D53FAB4}"/>
                </a:ext>
              </a:extLst>
            </p:cNvPr>
            <p:cNvCxnSpPr>
              <a:cxnSpLocks/>
            </p:cNvCxnSpPr>
            <p:nvPr/>
          </p:nvCxnSpPr>
          <p:spPr>
            <a:xfrm>
              <a:off x="1448845" y="3441978"/>
              <a:ext cx="0" cy="28641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D24C5592-7734-4D96-B5A4-CF276E075B65}"/>
                </a:ext>
              </a:extLst>
            </p:cNvPr>
            <p:cNvCxnSpPr>
              <a:cxnSpLocks/>
            </p:cNvCxnSpPr>
            <p:nvPr/>
          </p:nvCxnSpPr>
          <p:spPr>
            <a:xfrm>
              <a:off x="2677570" y="3429739"/>
              <a:ext cx="0" cy="28641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Группа 62">
            <a:extLst>
              <a:ext uri="{FF2B5EF4-FFF2-40B4-BE49-F238E27FC236}">
                <a16:creationId xmlns:a16="http://schemas.microsoft.com/office/drawing/2014/main" id="{DDB910BE-55E6-40B2-B596-FB64EFF9DA2C}"/>
              </a:ext>
            </a:extLst>
          </p:cNvPr>
          <p:cNvGrpSpPr/>
          <p:nvPr/>
        </p:nvGrpSpPr>
        <p:grpSpPr>
          <a:xfrm>
            <a:off x="3963221" y="2095539"/>
            <a:ext cx="3665766" cy="2726743"/>
            <a:chOff x="4000623" y="2473907"/>
            <a:chExt cx="3665766" cy="2726743"/>
          </a:xfrm>
        </p:grpSpPr>
        <p:sp>
          <p:nvSpPr>
            <p:cNvPr id="19" name="Стрелка: влево-вправо 18">
              <a:extLst>
                <a:ext uri="{FF2B5EF4-FFF2-40B4-BE49-F238E27FC236}">
                  <a16:creationId xmlns:a16="http://schemas.microsoft.com/office/drawing/2014/main" id="{BE3C127D-DB5D-49AA-B303-2A21AB2847AB}"/>
                </a:ext>
              </a:extLst>
            </p:cNvPr>
            <p:cNvSpPr/>
            <p:nvPr/>
          </p:nvSpPr>
          <p:spPr>
            <a:xfrm>
              <a:off x="4000623" y="3026708"/>
              <a:ext cx="3529139" cy="530237"/>
            </a:xfrm>
            <a:prstGeom prst="left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Системная шина</a:t>
              </a:r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0F027ACE-615B-4554-8A13-F7DE73379CCA}"/>
                </a:ext>
              </a:extLst>
            </p:cNvPr>
            <p:cNvSpPr/>
            <p:nvPr/>
          </p:nvSpPr>
          <p:spPr>
            <a:xfrm>
              <a:off x="6235153" y="2483044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ПАМ</a:t>
              </a:r>
            </a:p>
          </p:txBody>
        </p:sp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BBA205D3-00C0-4A26-A7BE-589EFC5F423C}"/>
                </a:ext>
              </a:extLst>
            </p:cNvPr>
            <p:cNvSpPr/>
            <p:nvPr/>
          </p:nvSpPr>
          <p:spPr>
            <a:xfrm>
              <a:off x="5181424" y="4501656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МВВ</a:t>
              </a:r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24CE4D8E-B4E9-46E8-BD09-E889FCF967CE}"/>
                </a:ext>
              </a:extLst>
            </p:cNvPr>
            <p:cNvSpPr/>
            <p:nvPr/>
          </p:nvSpPr>
          <p:spPr>
            <a:xfrm>
              <a:off x="4465806" y="2473907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ЦП</a:t>
              </a:r>
            </a:p>
          </p:txBody>
        </p:sp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759402BB-2D30-468B-AFD3-3F4FD583EBE5}"/>
                </a:ext>
              </a:extLst>
            </p:cNvPr>
            <p:cNvSpPr/>
            <p:nvPr/>
          </p:nvSpPr>
          <p:spPr>
            <a:xfrm>
              <a:off x="6950771" y="4501656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МВВ</a:t>
              </a:r>
            </a:p>
          </p:txBody>
        </p: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0E6655B8-EFC8-4532-BB45-BC8FFAA9BD53}"/>
                </a:ext>
              </a:extLst>
            </p:cNvPr>
            <p:cNvCxnSpPr>
              <a:cxnSpLocks/>
            </p:cNvCxnSpPr>
            <p:nvPr/>
          </p:nvCxnSpPr>
          <p:spPr>
            <a:xfrm>
              <a:off x="6574073" y="2876634"/>
              <a:ext cx="0" cy="28641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3E9D9F89-0028-4E72-BCCE-007E1B8C4EC0}"/>
                </a:ext>
              </a:extLst>
            </p:cNvPr>
            <p:cNvCxnSpPr>
              <a:cxnSpLocks/>
            </p:cNvCxnSpPr>
            <p:nvPr/>
          </p:nvCxnSpPr>
          <p:spPr>
            <a:xfrm>
              <a:off x="4796744" y="2867497"/>
              <a:ext cx="0" cy="28641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9A182AA9-5D5F-48B7-8BE1-ED44FA6CA04C}"/>
                </a:ext>
              </a:extLst>
            </p:cNvPr>
            <p:cNvCxnSpPr>
              <a:cxnSpLocks/>
            </p:cNvCxnSpPr>
            <p:nvPr/>
          </p:nvCxnSpPr>
          <p:spPr>
            <a:xfrm>
              <a:off x="4796744" y="3441978"/>
              <a:ext cx="0" cy="286417"/>
            </a:xfrm>
            <a:prstGeom prst="line">
              <a:avLst/>
            </a:prstGeom>
            <a:ln w="2857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4D9275D9-6C36-49DA-921B-457B7EE7B48F}"/>
                </a:ext>
              </a:extLst>
            </p:cNvPr>
            <p:cNvCxnSpPr>
              <a:cxnSpLocks/>
            </p:cNvCxnSpPr>
            <p:nvPr/>
          </p:nvCxnSpPr>
          <p:spPr>
            <a:xfrm>
              <a:off x="6574072" y="3443050"/>
              <a:ext cx="0" cy="286417"/>
            </a:xfrm>
            <a:prstGeom prst="line">
              <a:avLst/>
            </a:prstGeom>
            <a:ln w="2857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4B54A88C-F336-489F-8A5A-D8AE948F029D}"/>
                </a:ext>
              </a:extLst>
            </p:cNvPr>
            <p:cNvSpPr/>
            <p:nvPr/>
          </p:nvSpPr>
          <p:spPr>
            <a:xfrm>
              <a:off x="4191378" y="3728395"/>
              <a:ext cx="1210731" cy="5302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Адаптер</a:t>
              </a:r>
            </a:p>
          </p:txBody>
        </p:sp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2590BD9C-E5EC-45A2-A50B-30AEFE527630}"/>
                </a:ext>
              </a:extLst>
            </p:cNvPr>
            <p:cNvSpPr/>
            <p:nvPr/>
          </p:nvSpPr>
          <p:spPr>
            <a:xfrm>
              <a:off x="5968707" y="3732866"/>
              <a:ext cx="1210731" cy="5302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Адаптер</a:t>
              </a:r>
            </a:p>
          </p:txBody>
        </p: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1E0772B3-6989-47D9-A41C-A85E1681A68A}"/>
                </a:ext>
              </a:extLst>
            </p:cNvPr>
            <p:cNvCxnSpPr>
              <a:cxnSpLocks/>
            </p:cNvCxnSpPr>
            <p:nvPr/>
          </p:nvCxnSpPr>
          <p:spPr>
            <a:xfrm>
              <a:off x="4796743" y="4258631"/>
              <a:ext cx="0" cy="942019"/>
            </a:xfrm>
            <a:prstGeom prst="line">
              <a:avLst/>
            </a:prstGeom>
            <a:ln w="2857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30A58099-F0B6-4F8E-946B-555C4F48E3B6}"/>
                </a:ext>
              </a:extLst>
            </p:cNvPr>
            <p:cNvCxnSpPr>
              <a:cxnSpLocks/>
            </p:cNvCxnSpPr>
            <p:nvPr/>
          </p:nvCxnSpPr>
          <p:spPr>
            <a:xfrm>
              <a:off x="6574072" y="4258631"/>
              <a:ext cx="0" cy="942019"/>
            </a:xfrm>
            <a:prstGeom prst="line">
              <a:avLst/>
            </a:prstGeom>
            <a:ln w="2857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DF25D0BF-267D-4227-9929-A8E47841DA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6743" y="4698451"/>
              <a:ext cx="382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CC9F90DC-E423-4435-8946-7EA279DCB0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92962" y="4729640"/>
              <a:ext cx="382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Группа 63">
            <a:extLst>
              <a:ext uri="{FF2B5EF4-FFF2-40B4-BE49-F238E27FC236}">
                <a16:creationId xmlns:a16="http://schemas.microsoft.com/office/drawing/2014/main" id="{1AFE8D90-6934-43BA-ABC9-D1604F1A2BC9}"/>
              </a:ext>
            </a:extLst>
          </p:cNvPr>
          <p:cNvGrpSpPr/>
          <p:nvPr/>
        </p:nvGrpSpPr>
        <p:grpSpPr>
          <a:xfrm>
            <a:off x="7950916" y="2095539"/>
            <a:ext cx="3529139" cy="3682926"/>
            <a:chOff x="7824661" y="2469436"/>
            <a:chExt cx="3529139" cy="3682926"/>
          </a:xfrm>
        </p:grpSpPr>
        <p:sp>
          <p:nvSpPr>
            <p:cNvPr id="37" name="Стрелка: влево-вправо 36">
              <a:extLst>
                <a:ext uri="{FF2B5EF4-FFF2-40B4-BE49-F238E27FC236}">
                  <a16:creationId xmlns:a16="http://schemas.microsoft.com/office/drawing/2014/main" id="{E406E165-639E-4B4D-8EF4-BFDCE9CC9780}"/>
                </a:ext>
              </a:extLst>
            </p:cNvPr>
            <p:cNvSpPr/>
            <p:nvPr/>
          </p:nvSpPr>
          <p:spPr>
            <a:xfrm>
              <a:off x="7824661" y="3022237"/>
              <a:ext cx="3529139" cy="530237"/>
            </a:xfrm>
            <a:prstGeom prst="left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Системная шина</a:t>
              </a:r>
            </a:p>
          </p:txBody>
        </p:sp>
        <p:sp>
          <p:nvSpPr>
            <p:cNvPr id="38" name="Прямоугольник 37">
              <a:extLst>
                <a:ext uri="{FF2B5EF4-FFF2-40B4-BE49-F238E27FC236}">
                  <a16:creationId xmlns:a16="http://schemas.microsoft.com/office/drawing/2014/main" id="{2A212D0A-E75F-46EF-BFEE-BDD48B6662DA}"/>
                </a:ext>
              </a:extLst>
            </p:cNvPr>
            <p:cNvSpPr/>
            <p:nvPr/>
          </p:nvSpPr>
          <p:spPr>
            <a:xfrm>
              <a:off x="10059191" y="2478573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ПАМ</a:t>
              </a:r>
            </a:p>
          </p:txBody>
        </p:sp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85059A47-E8F3-4A7B-A9EA-1A268614F2EA}"/>
                </a:ext>
              </a:extLst>
            </p:cNvPr>
            <p:cNvSpPr/>
            <p:nvPr/>
          </p:nvSpPr>
          <p:spPr>
            <a:xfrm>
              <a:off x="10358475" y="3971036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МВВ</a:t>
              </a:r>
            </a:p>
          </p:txBody>
        </p:sp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EA5A9BC5-D913-4837-9939-031EFCC93BD2}"/>
                </a:ext>
              </a:extLst>
            </p:cNvPr>
            <p:cNvSpPr/>
            <p:nvPr/>
          </p:nvSpPr>
          <p:spPr>
            <a:xfrm>
              <a:off x="8289844" y="2469436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ЦП</a:t>
              </a:r>
            </a:p>
          </p:txBody>
        </p:sp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B90EB03C-4F2C-4452-A498-189A83C4CB9A}"/>
                </a:ext>
              </a:extLst>
            </p:cNvPr>
            <p:cNvCxnSpPr>
              <a:cxnSpLocks/>
            </p:cNvCxnSpPr>
            <p:nvPr/>
          </p:nvCxnSpPr>
          <p:spPr>
            <a:xfrm>
              <a:off x="10398111" y="2872163"/>
              <a:ext cx="0" cy="28641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BF8EA879-B3CD-4F02-A61F-FF78AA6D4163}"/>
                </a:ext>
              </a:extLst>
            </p:cNvPr>
            <p:cNvCxnSpPr>
              <a:cxnSpLocks/>
            </p:cNvCxnSpPr>
            <p:nvPr/>
          </p:nvCxnSpPr>
          <p:spPr>
            <a:xfrm>
              <a:off x="8620782" y="2863026"/>
              <a:ext cx="0" cy="28641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7C5C9EBF-862A-4F1A-BBB6-6055960DBAFC}"/>
                </a:ext>
              </a:extLst>
            </p:cNvPr>
            <p:cNvCxnSpPr>
              <a:cxnSpLocks/>
            </p:cNvCxnSpPr>
            <p:nvPr/>
          </p:nvCxnSpPr>
          <p:spPr>
            <a:xfrm>
              <a:off x="8620782" y="3437507"/>
              <a:ext cx="0" cy="286417"/>
            </a:xfrm>
            <a:prstGeom prst="line">
              <a:avLst/>
            </a:prstGeom>
            <a:ln w="2857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D20087F0-78F0-4BB3-9437-21D777EFB566}"/>
                </a:ext>
              </a:extLst>
            </p:cNvPr>
            <p:cNvSpPr/>
            <p:nvPr/>
          </p:nvSpPr>
          <p:spPr>
            <a:xfrm>
              <a:off x="8015416" y="3723924"/>
              <a:ext cx="1210731" cy="5302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Адаптер</a:t>
              </a:r>
            </a:p>
          </p:txBody>
        </p: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7E547C70-EB46-4C31-940E-080AE4EEEC36}"/>
                </a:ext>
              </a:extLst>
            </p:cNvPr>
            <p:cNvCxnSpPr>
              <a:cxnSpLocks/>
            </p:cNvCxnSpPr>
            <p:nvPr/>
          </p:nvCxnSpPr>
          <p:spPr>
            <a:xfrm>
              <a:off x="8620781" y="4254160"/>
              <a:ext cx="0" cy="1746590"/>
            </a:xfrm>
            <a:prstGeom prst="line">
              <a:avLst/>
            </a:prstGeom>
            <a:ln w="2857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единительная линия 49">
              <a:extLst>
                <a:ext uri="{FF2B5EF4-FFF2-40B4-BE49-F238E27FC236}">
                  <a16:creationId xmlns:a16="http://schemas.microsoft.com/office/drawing/2014/main" id="{73792A6A-324A-4143-9B7C-EAF83F1C2B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20781" y="4693980"/>
              <a:ext cx="2661844" cy="0"/>
            </a:xfrm>
            <a:prstGeom prst="line">
              <a:avLst/>
            </a:prstGeom>
            <a:ln w="2857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2AB28484-A5D9-4824-BC19-2D22FCBE6E8D}"/>
                </a:ext>
              </a:extLst>
            </p:cNvPr>
            <p:cNvSpPr/>
            <p:nvPr/>
          </p:nvSpPr>
          <p:spPr>
            <a:xfrm>
              <a:off x="8848460" y="4428862"/>
              <a:ext cx="1210731" cy="5302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Адаптер</a:t>
              </a:r>
            </a:p>
          </p:txBody>
        </p:sp>
        <p:cxnSp>
          <p:nvCxnSpPr>
            <p:cNvPr id="55" name="Прямая соединительная линия 54">
              <a:extLst>
                <a:ext uri="{FF2B5EF4-FFF2-40B4-BE49-F238E27FC236}">
                  <a16:creationId xmlns:a16="http://schemas.microsoft.com/office/drawing/2014/main" id="{B719340C-EC38-477F-A8D4-16CDBB4ACF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31097" y="5457332"/>
              <a:ext cx="2661844" cy="0"/>
            </a:xfrm>
            <a:prstGeom prst="line">
              <a:avLst/>
            </a:prstGeom>
            <a:ln w="2857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6B1920B8-8CA4-4310-8902-891E5E39FC54}"/>
                </a:ext>
              </a:extLst>
            </p:cNvPr>
            <p:cNvSpPr/>
            <p:nvPr/>
          </p:nvSpPr>
          <p:spPr>
            <a:xfrm>
              <a:off x="8858776" y="5192214"/>
              <a:ext cx="1210731" cy="5302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Адаптер</a:t>
              </a:r>
            </a:p>
          </p:txBody>
        </p:sp>
        <p:sp>
          <p:nvSpPr>
            <p:cNvPr id="58" name="Прямоугольник 57">
              <a:extLst>
                <a:ext uri="{FF2B5EF4-FFF2-40B4-BE49-F238E27FC236}">
                  <a16:creationId xmlns:a16="http://schemas.microsoft.com/office/drawing/2014/main" id="{33D2CF13-FE5A-4368-8692-22A6B72FD302}"/>
                </a:ext>
              </a:extLst>
            </p:cNvPr>
            <p:cNvSpPr/>
            <p:nvPr/>
          </p:nvSpPr>
          <p:spPr>
            <a:xfrm>
              <a:off x="10358475" y="5758772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МВВ</a:t>
              </a:r>
            </a:p>
          </p:txBody>
        </p:sp>
        <p:cxnSp>
          <p:nvCxnSpPr>
            <p:cNvPr id="59" name="Прямая соединительная линия 58">
              <a:extLst>
                <a:ext uri="{FF2B5EF4-FFF2-40B4-BE49-F238E27FC236}">
                  <a16:creationId xmlns:a16="http://schemas.microsoft.com/office/drawing/2014/main" id="{A7203FED-468A-4181-AF0F-68AC69BC6DF6}"/>
                </a:ext>
              </a:extLst>
            </p:cNvPr>
            <p:cNvCxnSpPr>
              <a:cxnSpLocks/>
            </p:cNvCxnSpPr>
            <p:nvPr/>
          </p:nvCxnSpPr>
          <p:spPr>
            <a:xfrm>
              <a:off x="10716284" y="4358447"/>
              <a:ext cx="0" cy="33553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Прямая соединительная линия 60">
              <a:extLst>
                <a:ext uri="{FF2B5EF4-FFF2-40B4-BE49-F238E27FC236}">
                  <a16:creationId xmlns:a16="http://schemas.microsoft.com/office/drawing/2014/main" id="{CD37FE0A-B6DB-468A-A91B-6155BC10C92E}"/>
                </a:ext>
              </a:extLst>
            </p:cNvPr>
            <p:cNvCxnSpPr>
              <a:cxnSpLocks/>
            </p:cNvCxnSpPr>
            <p:nvPr/>
          </p:nvCxnSpPr>
          <p:spPr>
            <a:xfrm>
              <a:off x="10716284" y="5457332"/>
              <a:ext cx="0" cy="33553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497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Арбитраж шин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599" cy="4486275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Алгоритмы арбитража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Каждому потенциальному ведущему присваивается приоритет</a:t>
            </a:r>
          </a:p>
          <a:p>
            <a:pPr lvl="2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Статический приоритет</a:t>
            </a:r>
          </a:p>
          <a:p>
            <a:pPr lvl="2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Динамический приоритет</a:t>
            </a:r>
          </a:p>
          <a:p>
            <a:pPr lvl="3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Простая циклическая смена приоритетов</a:t>
            </a:r>
          </a:p>
          <a:p>
            <a:pPr lvl="3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Циклическая смена приоритетов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учетом последнего запроса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(Rotating Daisy Chain - RDC)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3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Смена приоритетов по случайному закону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(RND)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3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Алгоритм наиболее дальнего использования (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LRU)</a:t>
            </a:r>
          </a:p>
          <a:p>
            <a:pPr lvl="2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Фиксированный квант времени</a:t>
            </a:r>
          </a:p>
          <a:p>
            <a:pPr lvl="2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На основе очереди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(FIFO)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BEC13FA-1976-4024-A2A3-D22ADB0AE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928" y="5275910"/>
            <a:ext cx="5158547" cy="134943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C16F698-4CFA-4B95-9D46-0A777547A3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02438" y="5105400"/>
            <a:ext cx="4581525" cy="165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60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Схемы арбитража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599" cy="4486275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Централизованный арбитраж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Параллельный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Последовательный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Децентрализованный арбитраж</a:t>
            </a:r>
          </a:p>
        </p:txBody>
      </p:sp>
    </p:spTree>
    <p:extLst>
      <p:ext uri="{BB962C8B-B14F-4D97-AF65-F5344CB8AC3E}">
        <p14:creationId xmlns:p14="http://schemas.microsoft.com/office/powerpoint/2010/main" val="55008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Центральный параллельный арбитраж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645010E-4DD0-4DFE-820F-C9443349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4182225" y="2515729"/>
            <a:ext cx="3827550" cy="328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4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Центральный параллельный арбитраж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645010E-4DD0-4DFE-820F-C9443349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4182225" y="2515729"/>
            <a:ext cx="3827550" cy="3284996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B90AA2E-1A5D-4947-ADF8-8C5DBEBA711F}"/>
              </a:ext>
            </a:extLst>
          </p:cNvPr>
          <p:cNvSpPr/>
          <p:nvPr/>
        </p:nvSpPr>
        <p:spPr>
          <a:xfrm>
            <a:off x="6572250" y="3365499"/>
            <a:ext cx="419100" cy="415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068C2C52-8919-434B-9BA7-79C7E69AD0E5}"/>
              </a:ext>
            </a:extLst>
          </p:cNvPr>
          <p:cNvCxnSpPr>
            <a:cxnSpLocks/>
          </p:cNvCxnSpPr>
          <p:nvPr/>
        </p:nvCxnSpPr>
        <p:spPr>
          <a:xfrm>
            <a:off x="6842760" y="3781424"/>
            <a:ext cx="0" cy="16592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AF01B629-835D-43EA-AB36-33400028D361}"/>
              </a:ext>
            </a:extLst>
          </p:cNvPr>
          <p:cNvCxnSpPr>
            <a:cxnSpLocks/>
          </p:cNvCxnSpPr>
          <p:nvPr/>
        </p:nvCxnSpPr>
        <p:spPr>
          <a:xfrm>
            <a:off x="6766560" y="2941320"/>
            <a:ext cx="0" cy="4040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E5453B6A-4AE3-4607-9BAE-01FAD7C8F37B}"/>
              </a:ext>
            </a:extLst>
          </p:cNvPr>
          <p:cNvCxnSpPr>
            <a:cxnSpLocks/>
          </p:cNvCxnSpPr>
          <p:nvPr/>
        </p:nvCxnSpPr>
        <p:spPr>
          <a:xfrm>
            <a:off x="4632960" y="2941320"/>
            <a:ext cx="0" cy="15470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35AA0CF0-19E5-4BED-8921-EF9D23E63233}"/>
              </a:ext>
            </a:extLst>
          </p:cNvPr>
          <p:cNvCxnSpPr>
            <a:cxnSpLocks/>
          </p:cNvCxnSpPr>
          <p:nvPr/>
        </p:nvCxnSpPr>
        <p:spPr>
          <a:xfrm>
            <a:off x="4632960" y="2941320"/>
            <a:ext cx="2133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649A082D-67CD-4069-BB51-20C0CAD03F7E}"/>
              </a:ext>
            </a:extLst>
          </p:cNvPr>
          <p:cNvCxnSpPr>
            <a:cxnSpLocks/>
          </p:cNvCxnSpPr>
          <p:nvPr/>
        </p:nvCxnSpPr>
        <p:spPr>
          <a:xfrm>
            <a:off x="4632960" y="4473294"/>
            <a:ext cx="2819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538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Центральный параллельный арбитраж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645010E-4DD0-4DFE-820F-C9443349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4182225" y="2515729"/>
            <a:ext cx="3827550" cy="3284996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B90AA2E-1A5D-4947-ADF8-8C5DBEBA711F}"/>
              </a:ext>
            </a:extLst>
          </p:cNvPr>
          <p:cNvSpPr/>
          <p:nvPr/>
        </p:nvSpPr>
        <p:spPr>
          <a:xfrm>
            <a:off x="6572250" y="3365499"/>
            <a:ext cx="419100" cy="415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068C2C52-8919-434B-9BA7-79C7E69AD0E5}"/>
              </a:ext>
            </a:extLst>
          </p:cNvPr>
          <p:cNvCxnSpPr>
            <a:cxnSpLocks/>
          </p:cNvCxnSpPr>
          <p:nvPr/>
        </p:nvCxnSpPr>
        <p:spPr>
          <a:xfrm>
            <a:off x="6842760" y="3781424"/>
            <a:ext cx="0" cy="16592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AF01B629-835D-43EA-AB36-33400028D361}"/>
              </a:ext>
            </a:extLst>
          </p:cNvPr>
          <p:cNvCxnSpPr>
            <a:cxnSpLocks/>
          </p:cNvCxnSpPr>
          <p:nvPr/>
        </p:nvCxnSpPr>
        <p:spPr>
          <a:xfrm>
            <a:off x="6766560" y="2941320"/>
            <a:ext cx="0" cy="4040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E5453B6A-4AE3-4607-9BAE-01FAD7C8F37B}"/>
              </a:ext>
            </a:extLst>
          </p:cNvPr>
          <p:cNvCxnSpPr>
            <a:cxnSpLocks/>
          </p:cNvCxnSpPr>
          <p:nvPr/>
        </p:nvCxnSpPr>
        <p:spPr>
          <a:xfrm>
            <a:off x="4632960" y="2941320"/>
            <a:ext cx="0" cy="15470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35AA0CF0-19E5-4BED-8921-EF9D23E63233}"/>
              </a:ext>
            </a:extLst>
          </p:cNvPr>
          <p:cNvCxnSpPr>
            <a:cxnSpLocks/>
          </p:cNvCxnSpPr>
          <p:nvPr/>
        </p:nvCxnSpPr>
        <p:spPr>
          <a:xfrm>
            <a:off x="4632960" y="2941320"/>
            <a:ext cx="2133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649A082D-67CD-4069-BB51-20C0CAD03F7E}"/>
              </a:ext>
            </a:extLst>
          </p:cNvPr>
          <p:cNvCxnSpPr>
            <a:cxnSpLocks/>
          </p:cNvCxnSpPr>
          <p:nvPr/>
        </p:nvCxnSpPr>
        <p:spPr>
          <a:xfrm>
            <a:off x="4632960" y="4473294"/>
            <a:ext cx="2819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D4C19569-58E3-48A3-80A2-0195904A8EBE}"/>
              </a:ext>
            </a:extLst>
          </p:cNvPr>
          <p:cNvCxnSpPr>
            <a:cxnSpLocks/>
          </p:cNvCxnSpPr>
          <p:nvPr/>
        </p:nvCxnSpPr>
        <p:spPr>
          <a:xfrm>
            <a:off x="5478780" y="4191354"/>
            <a:ext cx="6705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428E5E-7863-42EF-8E06-FD5BC09E8AC5}"/>
              </a:ext>
            </a:extLst>
          </p:cNvPr>
          <p:cNvCxnSpPr>
            <a:cxnSpLocks/>
          </p:cNvCxnSpPr>
          <p:nvPr/>
        </p:nvCxnSpPr>
        <p:spPr>
          <a:xfrm>
            <a:off x="6149340" y="3787317"/>
            <a:ext cx="0" cy="4040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981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Центральный параллельный арбитраж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645010E-4DD0-4DFE-820F-C9443349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4182225" y="2515729"/>
            <a:ext cx="3827550" cy="3284996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B90AA2E-1A5D-4947-ADF8-8C5DBEBA711F}"/>
              </a:ext>
            </a:extLst>
          </p:cNvPr>
          <p:cNvSpPr/>
          <p:nvPr/>
        </p:nvSpPr>
        <p:spPr>
          <a:xfrm>
            <a:off x="6572250" y="3365499"/>
            <a:ext cx="419100" cy="415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068C2C52-8919-434B-9BA7-79C7E69AD0E5}"/>
              </a:ext>
            </a:extLst>
          </p:cNvPr>
          <p:cNvCxnSpPr>
            <a:cxnSpLocks/>
          </p:cNvCxnSpPr>
          <p:nvPr/>
        </p:nvCxnSpPr>
        <p:spPr>
          <a:xfrm>
            <a:off x="6842760" y="3781424"/>
            <a:ext cx="0" cy="16592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D4C19569-58E3-48A3-80A2-0195904A8EBE}"/>
              </a:ext>
            </a:extLst>
          </p:cNvPr>
          <p:cNvCxnSpPr>
            <a:cxnSpLocks/>
          </p:cNvCxnSpPr>
          <p:nvPr/>
        </p:nvCxnSpPr>
        <p:spPr>
          <a:xfrm>
            <a:off x="5478780" y="4191354"/>
            <a:ext cx="6705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428E5E-7863-42EF-8E06-FD5BC09E8AC5}"/>
              </a:ext>
            </a:extLst>
          </p:cNvPr>
          <p:cNvCxnSpPr>
            <a:cxnSpLocks/>
          </p:cNvCxnSpPr>
          <p:nvPr/>
        </p:nvCxnSpPr>
        <p:spPr>
          <a:xfrm>
            <a:off x="6149340" y="3787317"/>
            <a:ext cx="0" cy="4040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702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Центральный параллельный арбитраж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645010E-4DD0-4DFE-820F-C9443349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4182225" y="2515729"/>
            <a:ext cx="3827550" cy="3284996"/>
          </a:xfrm>
          <a:prstGeom prst="rect">
            <a:avLst/>
          </a:prstGeom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D4C19569-58E3-48A3-80A2-0195904A8EBE}"/>
              </a:ext>
            </a:extLst>
          </p:cNvPr>
          <p:cNvCxnSpPr>
            <a:cxnSpLocks/>
          </p:cNvCxnSpPr>
          <p:nvPr/>
        </p:nvCxnSpPr>
        <p:spPr>
          <a:xfrm>
            <a:off x="5478780" y="4191354"/>
            <a:ext cx="6705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428E5E-7863-42EF-8E06-FD5BC09E8AC5}"/>
              </a:ext>
            </a:extLst>
          </p:cNvPr>
          <p:cNvCxnSpPr>
            <a:cxnSpLocks/>
          </p:cNvCxnSpPr>
          <p:nvPr/>
        </p:nvCxnSpPr>
        <p:spPr>
          <a:xfrm>
            <a:off x="6149340" y="3787317"/>
            <a:ext cx="0" cy="4040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271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Центральный параллельный арбитраж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645010E-4DD0-4DFE-820F-C9443349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4182225" y="2515729"/>
            <a:ext cx="3827550" cy="3284996"/>
          </a:xfrm>
          <a:prstGeom prst="rect">
            <a:avLst/>
          </a:prstGeom>
        </p:spPr>
      </p:pic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A8FEFBB-C496-4E36-96AE-2342CA94322F}"/>
              </a:ext>
            </a:extLst>
          </p:cNvPr>
          <p:cNvGrpSpPr/>
          <p:nvPr/>
        </p:nvGrpSpPr>
        <p:grpSpPr>
          <a:xfrm>
            <a:off x="5478780" y="3787317"/>
            <a:ext cx="670560" cy="404037"/>
            <a:chOff x="5478780" y="3787317"/>
            <a:chExt cx="670560" cy="404037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D4C19569-58E3-48A3-80A2-0195904A8EBE}"/>
                </a:ext>
              </a:extLst>
            </p:cNvPr>
            <p:cNvCxnSpPr>
              <a:cxnSpLocks/>
            </p:cNvCxnSpPr>
            <p:nvPr/>
          </p:nvCxnSpPr>
          <p:spPr>
            <a:xfrm>
              <a:off x="5478780" y="4191354"/>
              <a:ext cx="67056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21428E5E-7863-42EF-8E06-FD5BC09E8AC5}"/>
                </a:ext>
              </a:extLst>
            </p:cNvPr>
            <p:cNvCxnSpPr>
              <a:cxnSpLocks/>
            </p:cNvCxnSpPr>
            <p:nvPr/>
          </p:nvCxnSpPr>
          <p:spPr>
            <a:xfrm>
              <a:off x="6149340" y="3787317"/>
              <a:ext cx="0" cy="40403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AD680179-E004-4604-8572-0E3F8C35A214}"/>
              </a:ext>
            </a:extLst>
          </p:cNvPr>
          <p:cNvCxnSpPr>
            <a:cxnSpLocks/>
          </p:cNvCxnSpPr>
          <p:nvPr/>
        </p:nvCxnSpPr>
        <p:spPr>
          <a:xfrm>
            <a:off x="4754880" y="3086454"/>
            <a:ext cx="14706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A2B08BC7-6375-42AE-AD4A-1DA6604AAAD1}"/>
              </a:ext>
            </a:extLst>
          </p:cNvPr>
          <p:cNvCxnSpPr>
            <a:cxnSpLocks/>
          </p:cNvCxnSpPr>
          <p:nvPr/>
        </p:nvCxnSpPr>
        <p:spPr>
          <a:xfrm>
            <a:off x="4770120" y="3078834"/>
            <a:ext cx="0" cy="1112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20EAD7CB-7345-443A-A0A9-95C979EC81DF}"/>
              </a:ext>
            </a:extLst>
          </p:cNvPr>
          <p:cNvCxnSpPr>
            <a:cxnSpLocks/>
          </p:cNvCxnSpPr>
          <p:nvPr/>
        </p:nvCxnSpPr>
        <p:spPr>
          <a:xfrm>
            <a:off x="6225540" y="3086454"/>
            <a:ext cx="0" cy="2587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A23FE1FA-4D2D-451A-838B-E084B9F7AE0C}"/>
              </a:ext>
            </a:extLst>
          </p:cNvPr>
          <p:cNvCxnSpPr>
            <a:cxnSpLocks/>
          </p:cNvCxnSpPr>
          <p:nvPr/>
        </p:nvCxnSpPr>
        <p:spPr>
          <a:xfrm>
            <a:off x="4770120" y="4191354"/>
            <a:ext cx="1447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9D42BA2B-741E-440F-81FD-3C7AC55FC63C}"/>
              </a:ext>
            </a:extLst>
          </p:cNvPr>
          <p:cNvCxnSpPr>
            <a:cxnSpLocks/>
          </p:cNvCxnSpPr>
          <p:nvPr/>
        </p:nvCxnSpPr>
        <p:spPr>
          <a:xfrm>
            <a:off x="6294120" y="3787317"/>
            <a:ext cx="0" cy="16457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14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План лекции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Системы соединений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Терминология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Типы шин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Иерархия шин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Арбитраж и схемы арбитража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Повышение эффективности шин</a:t>
            </a:r>
          </a:p>
          <a:p>
            <a:pPr marL="0" indent="0">
              <a:buNone/>
            </a:pP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3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Центральный последовательный арбитраж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3C2849-F099-4787-AB2A-68E598B39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160" y="2602012"/>
            <a:ext cx="5105400" cy="1653975"/>
          </a:xfrm>
          <a:prstGeom prst="rect">
            <a:avLst/>
          </a:prstGeom>
        </p:spPr>
      </p:pic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F3AA006B-EA4E-489F-9254-155436D1E0F8}"/>
              </a:ext>
            </a:extLst>
          </p:cNvPr>
          <p:cNvCxnSpPr>
            <a:cxnSpLocks/>
          </p:cNvCxnSpPr>
          <p:nvPr/>
        </p:nvCxnSpPr>
        <p:spPr>
          <a:xfrm>
            <a:off x="3749040" y="3939894"/>
            <a:ext cx="42595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5E29572B-F5B4-453D-B812-44BFC289839E}"/>
              </a:ext>
            </a:extLst>
          </p:cNvPr>
          <p:cNvCxnSpPr>
            <a:cxnSpLocks/>
          </p:cNvCxnSpPr>
          <p:nvPr/>
        </p:nvCxnSpPr>
        <p:spPr>
          <a:xfrm>
            <a:off x="6576060" y="3700041"/>
            <a:ext cx="0" cy="2398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6DDC71A0-06D7-450A-A417-7254AFF2512B}"/>
              </a:ext>
            </a:extLst>
          </p:cNvPr>
          <p:cNvCxnSpPr>
            <a:cxnSpLocks/>
          </p:cNvCxnSpPr>
          <p:nvPr/>
        </p:nvCxnSpPr>
        <p:spPr>
          <a:xfrm>
            <a:off x="7871460" y="3688788"/>
            <a:ext cx="0" cy="2511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BB2AAE4B-D6CA-4B44-962D-DEC0F8F0DE16}"/>
              </a:ext>
            </a:extLst>
          </p:cNvPr>
          <p:cNvCxnSpPr>
            <a:cxnSpLocks/>
          </p:cNvCxnSpPr>
          <p:nvPr/>
        </p:nvCxnSpPr>
        <p:spPr>
          <a:xfrm>
            <a:off x="3749040" y="3421734"/>
            <a:ext cx="13944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ED71EA45-386E-47D6-8715-B9CA3E4C3BA1}"/>
              </a:ext>
            </a:extLst>
          </p:cNvPr>
          <p:cNvCxnSpPr>
            <a:cxnSpLocks/>
          </p:cNvCxnSpPr>
          <p:nvPr/>
        </p:nvCxnSpPr>
        <p:spPr>
          <a:xfrm>
            <a:off x="5951220" y="3429000"/>
            <a:ext cx="2438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87254C7C-9E61-494E-8840-ECE1427098FD}"/>
              </a:ext>
            </a:extLst>
          </p:cNvPr>
          <p:cNvGrpSpPr/>
          <p:nvPr/>
        </p:nvGrpSpPr>
        <p:grpSpPr>
          <a:xfrm>
            <a:off x="3749040" y="2915181"/>
            <a:ext cx="4259580" cy="239853"/>
            <a:chOff x="3749040" y="2915181"/>
            <a:chExt cx="4259580" cy="239853"/>
          </a:xfrm>
        </p:grpSpPr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814B8E66-1D08-43CD-92DF-3EBAA06A4410}"/>
                </a:ext>
              </a:extLst>
            </p:cNvPr>
            <p:cNvCxnSpPr>
              <a:cxnSpLocks/>
            </p:cNvCxnSpPr>
            <p:nvPr/>
          </p:nvCxnSpPr>
          <p:spPr>
            <a:xfrm>
              <a:off x="6576060" y="2915181"/>
              <a:ext cx="0" cy="23985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79E31B49-35FC-4BD4-A2C6-0F62FCCB0B24}"/>
                </a:ext>
              </a:extLst>
            </p:cNvPr>
            <p:cNvCxnSpPr>
              <a:cxnSpLocks/>
            </p:cNvCxnSpPr>
            <p:nvPr/>
          </p:nvCxnSpPr>
          <p:spPr>
            <a:xfrm>
              <a:off x="3749040" y="2915181"/>
              <a:ext cx="425958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483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Децентрализованный арбитраж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662E76E-E80C-412E-AEE4-EADE05649DDD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7092" y="2410441"/>
            <a:ext cx="5717816" cy="203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09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Протоколы шин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250635" cy="1251295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Синхронные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Асинхронные</a:t>
            </a:r>
          </a:p>
          <a:p>
            <a:pPr marL="0" indent="0">
              <a:buNone/>
            </a:pP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957E0CD-E8B1-4491-B3B6-17A60F5A5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1809" y="3476163"/>
            <a:ext cx="4764557" cy="178527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0D2C153-664C-4D7F-88BA-826D35619F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18974" y="3181214"/>
            <a:ext cx="4934825" cy="237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50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6871197-0024-4C79-8738-A2AF3DC01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9822" y="3201815"/>
            <a:ext cx="3342053" cy="104468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Повышение эффективности шин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599" cy="4908895"/>
          </a:xfrm>
        </p:spPr>
        <p:txBody>
          <a:bodyPr>
            <a:normAutofit fontScale="92500" lnSpcReduction="20000"/>
          </a:bodyPr>
          <a:lstStyle/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Пакетный режим пересылки информации</a:t>
            </a:r>
          </a:p>
          <a:p>
            <a:endParaRPr lang="ru-RU" sz="2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ru-RU" sz="2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ru-RU" sz="2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Конвейеризация транзакций</a:t>
            </a:r>
          </a:p>
          <a:p>
            <a:endParaRPr lang="ru-RU" sz="2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ru-RU" sz="2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ru-RU" sz="2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Протокол с расщеплением транзакций</a:t>
            </a:r>
          </a:p>
          <a:p>
            <a:endParaRPr lang="ru-RU" sz="2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ru-RU" sz="2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ru-RU" sz="2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Арбитраж с перекрытием</a:t>
            </a:r>
          </a:p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Арбитраж с удержанием шины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558FC39-EDD8-4D4B-8B0A-659B32BE2F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9822" y="2048107"/>
            <a:ext cx="5051584" cy="92053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6EFDB01-ED49-40BA-87F2-D670E1312A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87150" y="4661284"/>
            <a:ext cx="5006068" cy="85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24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Увеличение полосы пропускания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599" cy="4486275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Отказ от мультиплексирования шин адреса и данных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Увеличение ширины шины данных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Повышение тактовой частоты</a:t>
            </a:r>
          </a:p>
          <a:p>
            <a:pPr marL="0" indent="0">
              <a:buNone/>
            </a:pP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0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Стандартизация шин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599" cy="4486275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Шины «большого» интерфейса (связывают память, процессор, модули ввода\вывода)</a:t>
            </a:r>
          </a:p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PCI Express</a:t>
            </a:r>
          </a:p>
          <a:p>
            <a:pPr lvl="1"/>
            <a:r>
              <a:rPr lang="en-US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HyperTransport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QPI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Шины «малого» интерфейса (служат для присоединения периферийных устройств к модулям ввода\вывода)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USB</a:t>
            </a:r>
          </a:p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Bluetooth</a:t>
            </a:r>
          </a:p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UART</a:t>
            </a:r>
          </a:p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CAN</a:t>
            </a:r>
          </a:p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SPI</a:t>
            </a:r>
          </a:p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I2C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37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Последовательный синхронный обмен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9165F30-64AA-413C-8D10-5ED6F1549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037" y="2358224"/>
            <a:ext cx="625792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1459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Последовательный асинхронный обмен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6E76DE-0DD4-4E89-80BA-CCE11C1AE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962" y="2451983"/>
            <a:ext cx="669607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209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7A481BD-3BAC-43C9-A357-AF05A4D2EB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r="69445"/>
          <a:stretch/>
        </p:blipFill>
        <p:spPr>
          <a:xfrm>
            <a:off x="1643491" y="2690150"/>
            <a:ext cx="2145994" cy="2159293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06742FC-A93F-4FC0-A8B5-535715233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ввода-вывода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B35B63A-5713-4476-99BA-EA0C5E43DF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30638" r="37816"/>
          <a:stretch/>
        </p:blipFill>
        <p:spPr>
          <a:xfrm>
            <a:off x="5007218" y="2690151"/>
            <a:ext cx="2215661" cy="215929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7692EF3-0688-4DD0-9F45-37DBE42B07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62393"/>
          <a:stretch/>
        </p:blipFill>
        <p:spPr>
          <a:xfrm>
            <a:off x="8141673" y="2690149"/>
            <a:ext cx="2641294" cy="215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72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4564A1A1-31D3-4344-83C0-F466EE9F43DB}"/>
              </a:ext>
            </a:extLst>
          </p:cNvPr>
          <p:cNvGrpSpPr/>
          <p:nvPr/>
        </p:nvGrpSpPr>
        <p:grpSpPr>
          <a:xfrm>
            <a:off x="9001278" y="3417892"/>
            <a:ext cx="2752938" cy="2410296"/>
            <a:chOff x="9001278" y="3417892"/>
            <a:chExt cx="2752938" cy="2410296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304F1F38-F7DB-4F7A-9E38-16A0F2B19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031502" y="4742553"/>
              <a:ext cx="2657322" cy="1085635"/>
            </a:xfrm>
            <a:prstGeom prst="rect">
              <a:avLst/>
            </a:prstGeom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BCEBC640-84C8-4D6C-92E3-7C6AAF354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001278" y="3417892"/>
              <a:ext cx="2752938" cy="1141462"/>
            </a:xfrm>
            <a:prstGeom prst="rect">
              <a:avLst/>
            </a:prstGeom>
          </p:spPr>
        </p:pic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A37EDA7-4F5D-44C8-813E-0F29D13855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5392" y="3788021"/>
            <a:ext cx="2500201" cy="1793622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28EB908E-B8F5-4DCF-8679-D95DF0D73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Адресное пространство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7BBB1EA2-CE89-4E95-8B5A-4DA89805B9B4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064015" cy="1238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Совместное адресное пространство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Выделенное адресное пространство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27F8382-60E8-45AC-8C54-EF19E2E4A3AF}"/>
              </a:ext>
            </a:extLst>
          </p:cNvPr>
          <p:cNvGrpSpPr/>
          <p:nvPr/>
        </p:nvGrpSpPr>
        <p:grpSpPr>
          <a:xfrm>
            <a:off x="838200" y="2929434"/>
            <a:ext cx="7438292" cy="3563441"/>
            <a:chOff x="838200" y="2929434"/>
            <a:chExt cx="7438292" cy="3563441"/>
          </a:xfrm>
        </p:grpSpPr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0D3F2BB3-6AC0-49BC-9597-A57BD735E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12286" y="3202319"/>
              <a:ext cx="3944441" cy="2965026"/>
            </a:xfrm>
            <a:prstGeom prst="rect">
              <a:avLst/>
            </a:prstGeom>
          </p:spPr>
        </p:pic>
        <p:sp>
          <p:nvSpPr>
            <p:cNvPr id="2" name="Прямоугольник: скругленные углы 1">
              <a:extLst>
                <a:ext uri="{FF2B5EF4-FFF2-40B4-BE49-F238E27FC236}">
                  <a16:creationId xmlns:a16="http://schemas.microsoft.com/office/drawing/2014/main" id="{7F0164CE-5F4E-4255-A9FD-073522248D61}"/>
                </a:ext>
              </a:extLst>
            </p:cNvPr>
            <p:cNvSpPr/>
            <p:nvPr/>
          </p:nvSpPr>
          <p:spPr>
            <a:xfrm>
              <a:off x="838200" y="2929434"/>
              <a:ext cx="7438292" cy="3563441"/>
            </a:xfrm>
            <a:prstGeom prst="roundRect">
              <a:avLst>
                <a:gd name="adj" fmla="val 3590"/>
              </a:avLst>
            </a:prstGeom>
            <a:noFill/>
            <a:ln w="19050">
              <a:prstDash val="sysDot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2823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Эволюция систем соединений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ED4EF703-30CB-4B5C-B54C-E67B0BAD9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599" cy="1997182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Система соединений должна обеспечивать обмен информации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Процессор и память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Процессор и модули ввода\вывода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 и модули ввода\вывода</a:t>
            </a:r>
          </a:p>
        </p:txBody>
      </p:sp>
      <p:grpSp>
        <p:nvGrpSpPr>
          <p:cNvPr id="79" name="Группа 78">
            <a:extLst>
              <a:ext uri="{FF2B5EF4-FFF2-40B4-BE49-F238E27FC236}">
                <a16:creationId xmlns:a16="http://schemas.microsoft.com/office/drawing/2014/main" id="{78021564-1D30-4C57-88AA-AE023CC7B92F}"/>
              </a:ext>
            </a:extLst>
          </p:cNvPr>
          <p:cNvGrpSpPr/>
          <p:nvPr/>
        </p:nvGrpSpPr>
        <p:grpSpPr>
          <a:xfrm>
            <a:off x="780586" y="4177859"/>
            <a:ext cx="2665013" cy="1500146"/>
            <a:chOff x="731519" y="4472608"/>
            <a:chExt cx="2665013" cy="1500146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227E5902-94AF-4603-B58B-AE28A32033DD}"/>
                </a:ext>
              </a:extLst>
            </p:cNvPr>
            <p:cNvSpPr/>
            <p:nvPr/>
          </p:nvSpPr>
          <p:spPr>
            <a:xfrm>
              <a:off x="731519" y="4472608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ПАМ</a:t>
              </a:r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12198391-76D8-485A-A542-82DE6A85D84A}"/>
                </a:ext>
              </a:extLst>
            </p:cNvPr>
            <p:cNvSpPr/>
            <p:nvPr/>
          </p:nvSpPr>
          <p:spPr>
            <a:xfrm>
              <a:off x="731519" y="5579164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МВВ</a:t>
              </a:r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24A08C33-4842-4509-8C77-6F9F390828A5}"/>
                </a:ext>
              </a:extLst>
            </p:cNvPr>
            <p:cNvSpPr/>
            <p:nvPr/>
          </p:nvSpPr>
          <p:spPr>
            <a:xfrm>
              <a:off x="2680914" y="4472608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МВВ</a:t>
              </a:r>
            </a:p>
          </p:txBody>
        </p:sp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AFBC630A-3296-4BAC-90C2-1D166D838082}"/>
                </a:ext>
              </a:extLst>
            </p:cNvPr>
            <p:cNvSpPr/>
            <p:nvPr/>
          </p:nvSpPr>
          <p:spPr>
            <a:xfrm>
              <a:off x="2680914" y="5579164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ПАМ</a:t>
              </a:r>
            </a:p>
          </p:txBody>
        </p:sp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E16D4DBB-E825-4D41-858A-C9005F50E1E3}"/>
                </a:ext>
              </a:extLst>
            </p:cNvPr>
            <p:cNvSpPr/>
            <p:nvPr/>
          </p:nvSpPr>
          <p:spPr>
            <a:xfrm>
              <a:off x="1723815" y="5034125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ЦП</a:t>
              </a:r>
            </a:p>
          </p:txBody>
        </p: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7B56FF8F-9D4C-40C6-8889-41659A5E5B5E}"/>
                </a:ext>
              </a:extLst>
            </p:cNvPr>
            <p:cNvCxnSpPr/>
            <p:nvPr/>
          </p:nvCxnSpPr>
          <p:spPr>
            <a:xfrm>
              <a:off x="1447137" y="4866198"/>
              <a:ext cx="276678" cy="16792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07BB7F34-252F-4F68-AA4D-FD264C2DDFEF}"/>
                </a:ext>
              </a:extLst>
            </p:cNvPr>
            <p:cNvCxnSpPr>
              <a:cxnSpLocks/>
            </p:cNvCxnSpPr>
            <p:nvPr/>
          </p:nvCxnSpPr>
          <p:spPr>
            <a:xfrm>
              <a:off x="2438108" y="5427715"/>
              <a:ext cx="246345" cy="16792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F5B8C50F-E567-4020-BBCD-5010263A6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8108" y="4866199"/>
              <a:ext cx="242806" cy="1679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DD6FBF64-A99B-4813-A4C2-0624CFD367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7136" y="5427715"/>
              <a:ext cx="276678" cy="1679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348A03A0-9C3E-4B59-9271-F9E2C9D894A3}"/>
                </a:ext>
              </a:extLst>
            </p:cNvPr>
            <p:cNvCxnSpPr>
              <a:cxnSpLocks/>
              <a:stCxn id="11" idx="2"/>
              <a:endCxn id="16" idx="0"/>
            </p:cNvCxnSpPr>
            <p:nvPr/>
          </p:nvCxnSpPr>
          <p:spPr>
            <a:xfrm>
              <a:off x="1089328" y="4866198"/>
              <a:ext cx="0" cy="71296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1E73CF07-77F8-4A07-85BF-0774915DC8C1}"/>
                </a:ext>
              </a:extLst>
            </p:cNvPr>
            <p:cNvCxnSpPr>
              <a:cxnSpLocks/>
              <a:stCxn id="11" idx="3"/>
              <a:endCxn id="17" idx="1"/>
            </p:cNvCxnSpPr>
            <p:nvPr/>
          </p:nvCxnSpPr>
          <p:spPr>
            <a:xfrm>
              <a:off x="1447137" y="4669403"/>
              <a:ext cx="123377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D96A23B1-705E-4D66-931E-3867E7CAEE6C}"/>
                </a:ext>
              </a:extLst>
            </p:cNvPr>
            <p:cNvCxnSpPr>
              <a:cxnSpLocks/>
              <a:stCxn id="16" idx="3"/>
              <a:endCxn id="18" idx="1"/>
            </p:cNvCxnSpPr>
            <p:nvPr/>
          </p:nvCxnSpPr>
          <p:spPr>
            <a:xfrm>
              <a:off x="1447137" y="5775959"/>
              <a:ext cx="123377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9C8D63E1-FC98-4A8E-868E-8D29E017E0BE}"/>
                </a:ext>
              </a:extLst>
            </p:cNvPr>
            <p:cNvCxnSpPr>
              <a:cxnSpLocks/>
              <a:stCxn id="17" idx="2"/>
              <a:endCxn id="18" idx="0"/>
            </p:cNvCxnSpPr>
            <p:nvPr/>
          </p:nvCxnSpPr>
          <p:spPr>
            <a:xfrm>
              <a:off x="3038723" y="4866198"/>
              <a:ext cx="0" cy="71296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ABCB1FD1-ECFB-47AA-8481-66786D9FF3C1}"/>
              </a:ext>
            </a:extLst>
          </p:cNvPr>
          <p:cNvGrpSpPr/>
          <p:nvPr/>
        </p:nvGrpSpPr>
        <p:grpSpPr>
          <a:xfrm>
            <a:off x="4366822" y="4252729"/>
            <a:ext cx="3168303" cy="1366883"/>
            <a:chOff x="4297200" y="4580401"/>
            <a:chExt cx="3168303" cy="1366883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586FF813-7B13-4742-8076-364DE38136EC}"/>
                </a:ext>
              </a:extLst>
            </p:cNvPr>
            <p:cNvSpPr/>
            <p:nvPr/>
          </p:nvSpPr>
          <p:spPr>
            <a:xfrm>
              <a:off x="5007774" y="5553694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МВВ</a:t>
              </a:r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AF8A3D98-3698-4891-B14B-B0E504E93879}"/>
                </a:ext>
              </a:extLst>
            </p:cNvPr>
            <p:cNvSpPr/>
            <p:nvPr/>
          </p:nvSpPr>
          <p:spPr>
            <a:xfrm>
              <a:off x="6065299" y="5553694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ЦП</a:t>
              </a:r>
            </a:p>
          </p:txBody>
        </p:sp>
        <p:sp>
          <p:nvSpPr>
            <p:cNvPr id="46" name="Прямоугольник 45">
              <a:extLst>
                <a:ext uri="{FF2B5EF4-FFF2-40B4-BE49-F238E27FC236}">
                  <a16:creationId xmlns:a16="http://schemas.microsoft.com/office/drawing/2014/main" id="{7EAD197D-C645-425A-8104-DA151D709BD9}"/>
                </a:ext>
              </a:extLst>
            </p:cNvPr>
            <p:cNvSpPr/>
            <p:nvPr/>
          </p:nvSpPr>
          <p:spPr>
            <a:xfrm>
              <a:off x="4442341" y="4581962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ПАМ</a:t>
              </a:r>
            </a:p>
          </p:txBody>
        </p:sp>
        <p:sp>
          <p:nvSpPr>
            <p:cNvPr id="47" name="Прямоугольник 46">
              <a:extLst>
                <a:ext uri="{FF2B5EF4-FFF2-40B4-BE49-F238E27FC236}">
                  <a16:creationId xmlns:a16="http://schemas.microsoft.com/office/drawing/2014/main" id="{D8A24F15-EC55-4CC9-AD4B-CB1ADD2F3D8A}"/>
                </a:ext>
              </a:extLst>
            </p:cNvPr>
            <p:cNvSpPr/>
            <p:nvPr/>
          </p:nvSpPr>
          <p:spPr>
            <a:xfrm>
              <a:off x="5523543" y="4588587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ПАМ</a:t>
              </a:r>
            </a:p>
          </p:txBody>
        </p:sp>
        <p:sp>
          <p:nvSpPr>
            <p:cNvPr id="48" name="Прямоугольник 47">
              <a:extLst>
                <a:ext uri="{FF2B5EF4-FFF2-40B4-BE49-F238E27FC236}">
                  <a16:creationId xmlns:a16="http://schemas.microsoft.com/office/drawing/2014/main" id="{0643AD09-67F5-4929-A1AF-827063294E05}"/>
                </a:ext>
              </a:extLst>
            </p:cNvPr>
            <p:cNvSpPr/>
            <p:nvPr/>
          </p:nvSpPr>
          <p:spPr>
            <a:xfrm>
              <a:off x="6604745" y="4580401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МВВ</a:t>
              </a:r>
            </a:p>
          </p:txBody>
        </p:sp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3EE423F9-43CD-4E23-AE18-5B790F343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7200" y="5249784"/>
              <a:ext cx="3168303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единительная линия 51">
              <a:extLst>
                <a:ext uri="{FF2B5EF4-FFF2-40B4-BE49-F238E27FC236}">
                  <a16:creationId xmlns:a16="http://schemas.microsoft.com/office/drawing/2014/main" id="{139A7ED8-7EEC-4B2A-9D8E-BE88225A3603}"/>
                </a:ext>
              </a:extLst>
            </p:cNvPr>
            <p:cNvCxnSpPr>
              <a:cxnSpLocks/>
            </p:cNvCxnSpPr>
            <p:nvPr/>
          </p:nvCxnSpPr>
          <p:spPr>
            <a:xfrm>
              <a:off x="4800150" y="4983791"/>
              <a:ext cx="0" cy="2659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единительная линия 53">
              <a:extLst>
                <a:ext uri="{FF2B5EF4-FFF2-40B4-BE49-F238E27FC236}">
                  <a16:creationId xmlns:a16="http://schemas.microsoft.com/office/drawing/2014/main" id="{0374E441-EE75-4F9C-8453-D1451324259B}"/>
                </a:ext>
              </a:extLst>
            </p:cNvPr>
            <p:cNvCxnSpPr>
              <a:cxnSpLocks/>
            </p:cNvCxnSpPr>
            <p:nvPr/>
          </p:nvCxnSpPr>
          <p:spPr>
            <a:xfrm>
              <a:off x="5881351" y="4973991"/>
              <a:ext cx="0" cy="2659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Прямая соединительная линия 54">
              <a:extLst>
                <a:ext uri="{FF2B5EF4-FFF2-40B4-BE49-F238E27FC236}">
                  <a16:creationId xmlns:a16="http://schemas.microsoft.com/office/drawing/2014/main" id="{2C6B9A13-40CD-4D7B-9DEF-20A1608D0050}"/>
                </a:ext>
              </a:extLst>
            </p:cNvPr>
            <p:cNvCxnSpPr>
              <a:cxnSpLocks/>
            </p:cNvCxnSpPr>
            <p:nvPr/>
          </p:nvCxnSpPr>
          <p:spPr>
            <a:xfrm>
              <a:off x="6962554" y="4973990"/>
              <a:ext cx="0" cy="2659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Прямая соединительная линия 55">
              <a:extLst>
                <a:ext uri="{FF2B5EF4-FFF2-40B4-BE49-F238E27FC236}">
                  <a16:creationId xmlns:a16="http://schemas.microsoft.com/office/drawing/2014/main" id="{E3D9A842-1C17-43F4-8D28-449B14B5DBCF}"/>
                </a:ext>
              </a:extLst>
            </p:cNvPr>
            <p:cNvCxnSpPr>
              <a:cxnSpLocks/>
            </p:cNvCxnSpPr>
            <p:nvPr/>
          </p:nvCxnSpPr>
          <p:spPr>
            <a:xfrm>
              <a:off x="6415123" y="5274763"/>
              <a:ext cx="0" cy="2659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D75278FB-9A1F-4633-A41A-FE6A44053FE9}"/>
                </a:ext>
              </a:extLst>
            </p:cNvPr>
            <p:cNvCxnSpPr>
              <a:cxnSpLocks/>
            </p:cNvCxnSpPr>
            <p:nvPr/>
          </p:nvCxnSpPr>
          <p:spPr>
            <a:xfrm>
              <a:off x="5365583" y="5274763"/>
              <a:ext cx="0" cy="2659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Группа 76">
            <a:extLst>
              <a:ext uri="{FF2B5EF4-FFF2-40B4-BE49-F238E27FC236}">
                <a16:creationId xmlns:a16="http://schemas.microsoft.com/office/drawing/2014/main" id="{7863A783-61D5-426B-BF4E-86E345437FDD}"/>
              </a:ext>
            </a:extLst>
          </p:cNvPr>
          <p:cNvGrpSpPr/>
          <p:nvPr/>
        </p:nvGrpSpPr>
        <p:grpSpPr>
          <a:xfrm>
            <a:off x="8345993" y="3947323"/>
            <a:ext cx="3168303" cy="1730682"/>
            <a:chOff x="8050251" y="4195447"/>
            <a:chExt cx="3168303" cy="1730682"/>
          </a:xfrm>
        </p:grpSpPr>
        <p:sp>
          <p:nvSpPr>
            <p:cNvPr id="58" name="Прямоугольник 57">
              <a:extLst>
                <a:ext uri="{FF2B5EF4-FFF2-40B4-BE49-F238E27FC236}">
                  <a16:creationId xmlns:a16="http://schemas.microsoft.com/office/drawing/2014/main" id="{340C3B57-AD3F-4C8F-A0D0-52B49EAC48FF}"/>
                </a:ext>
              </a:extLst>
            </p:cNvPr>
            <p:cNvSpPr/>
            <p:nvPr/>
          </p:nvSpPr>
          <p:spPr>
            <a:xfrm>
              <a:off x="8164039" y="5261909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МВВ</a:t>
              </a:r>
            </a:p>
          </p:txBody>
        </p:sp>
        <p:sp>
          <p:nvSpPr>
            <p:cNvPr id="59" name="Прямоугольник 58">
              <a:extLst>
                <a:ext uri="{FF2B5EF4-FFF2-40B4-BE49-F238E27FC236}">
                  <a16:creationId xmlns:a16="http://schemas.microsoft.com/office/drawing/2014/main" id="{850B62FF-BFC8-428C-AA7E-DCED11EAADD4}"/>
                </a:ext>
              </a:extLst>
            </p:cNvPr>
            <p:cNvSpPr/>
            <p:nvPr/>
          </p:nvSpPr>
          <p:spPr>
            <a:xfrm>
              <a:off x="9237465" y="5261909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ЦП</a:t>
              </a:r>
            </a:p>
          </p:txBody>
        </p:sp>
        <p:cxnSp>
          <p:nvCxnSpPr>
            <p:cNvPr id="60" name="Прямая соединительная линия 59">
              <a:extLst>
                <a:ext uri="{FF2B5EF4-FFF2-40B4-BE49-F238E27FC236}">
                  <a16:creationId xmlns:a16="http://schemas.microsoft.com/office/drawing/2014/main" id="{3A4E7261-5930-40BA-8CD5-A70CB5E195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50251" y="5918092"/>
              <a:ext cx="3168303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Прямая соединительная линия 60">
              <a:extLst>
                <a:ext uri="{FF2B5EF4-FFF2-40B4-BE49-F238E27FC236}">
                  <a16:creationId xmlns:a16="http://schemas.microsoft.com/office/drawing/2014/main" id="{62642517-377A-4B00-9CE8-D09482AC97CE}"/>
                </a:ext>
              </a:extLst>
            </p:cNvPr>
            <p:cNvCxnSpPr>
              <a:cxnSpLocks/>
            </p:cNvCxnSpPr>
            <p:nvPr/>
          </p:nvCxnSpPr>
          <p:spPr>
            <a:xfrm>
              <a:off x="9595681" y="5655499"/>
              <a:ext cx="0" cy="2659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единительная линия 61">
              <a:extLst>
                <a:ext uri="{FF2B5EF4-FFF2-40B4-BE49-F238E27FC236}">
                  <a16:creationId xmlns:a16="http://schemas.microsoft.com/office/drawing/2014/main" id="{CBA4800D-CF6A-49BD-8006-9608EB0C2958}"/>
                </a:ext>
              </a:extLst>
            </p:cNvPr>
            <p:cNvCxnSpPr>
              <a:cxnSpLocks/>
            </p:cNvCxnSpPr>
            <p:nvPr/>
          </p:nvCxnSpPr>
          <p:spPr>
            <a:xfrm>
              <a:off x="8522287" y="5655499"/>
              <a:ext cx="0" cy="2659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Прямоугольник 65">
              <a:extLst>
                <a:ext uri="{FF2B5EF4-FFF2-40B4-BE49-F238E27FC236}">
                  <a16:creationId xmlns:a16="http://schemas.microsoft.com/office/drawing/2014/main" id="{DAB739FD-D7A6-43F7-A8F2-F705467593FF}"/>
                </a:ext>
              </a:extLst>
            </p:cNvPr>
            <p:cNvSpPr/>
            <p:nvPr/>
          </p:nvSpPr>
          <p:spPr>
            <a:xfrm>
              <a:off x="10310891" y="5261909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МВВ</a:t>
              </a:r>
            </a:p>
          </p:txBody>
        </p:sp>
        <p:cxnSp>
          <p:nvCxnSpPr>
            <p:cNvPr id="67" name="Прямая соединительная линия 66">
              <a:extLst>
                <a:ext uri="{FF2B5EF4-FFF2-40B4-BE49-F238E27FC236}">
                  <a16:creationId xmlns:a16="http://schemas.microsoft.com/office/drawing/2014/main" id="{0093D1CE-97C3-4643-910A-347BCCD7A885}"/>
                </a:ext>
              </a:extLst>
            </p:cNvPr>
            <p:cNvCxnSpPr>
              <a:cxnSpLocks/>
            </p:cNvCxnSpPr>
            <p:nvPr/>
          </p:nvCxnSpPr>
          <p:spPr>
            <a:xfrm>
              <a:off x="10678384" y="5660136"/>
              <a:ext cx="0" cy="2659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Прямая соединительная линия 67">
              <a:extLst>
                <a:ext uri="{FF2B5EF4-FFF2-40B4-BE49-F238E27FC236}">
                  <a16:creationId xmlns:a16="http://schemas.microsoft.com/office/drawing/2014/main" id="{B9394475-93FD-40D0-AE0C-F80523049585}"/>
                </a:ext>
              </a:extLst>
            </p:cNvPr>
            <p:cNvCxnSpPr>
              <a:cxnSpLocks/>
            </p:cNvCxnSpPr>
            <p:nvPr/>
          </p:nvCxnSpPr>
          <p:spPr>
            <a:xfrm>
              <a:off x="9589788" y="4245997"/>
              <a:ext cx="0" cy="1017432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Прямоугольник 71">
              <a:extLst>
                <a:ext uri="{FF2B5EF4-FFF2-40B4-BE49-F238E27FC236}">
                  <a16:creationId xmlns:a16="http://schemas.microsoft.com/office/drawing/2014/main" id="{D3C7759A-87F3-4DB3-8010-B5233628C39C}"/>
                </a:ext>
              </a:extLst>
            </p:cNvPr>
            <p:cNvSpPr/>
            <p:nvPr/>
          </p:nvSpPr>
          <p:spPr>
            <a:xfrm>
              <a:off x="8516361" y="4556571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ПАМ</a:t>
              </a:r>
            </a:p>
          </p:txBody>
        </p:sp>
        <p:sp>
          <p:nvSpPr>
            <p:cNvPr id="73" name="Прямоугольник 72">
              <a:extLst>
                <a:ext uri="{FF2B5EF4-FFF2-40B4-BE49-F238E27FC236}">
                  <a16:creationId xmlns:a16="http://schemas.microsoft.com/office/drawing/2014/main" id="{1AF44FBA-AF95-4A0E-95FF-8F4FAFBCCB9F}"/>
                </a:ext>
              </a:extLst>
            </p:cNvPr>
            <p:cNvSpPr/>
            <p:nvPr/>
          </p:nvSpPr>
          <p:spPr>
            <a:xfrm>
              <a:off x="9947579" y="4195447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ПАМ</a:t>
              </a:r>
            </a:p>
          </p:txBody>
        </p:sp>
        <p:cxnSp>
          <p:nvCxnSpPr>
            <p:cNvPr id="74" name="Прямая соединительная линия 73">
              <a:extLst>
                <a:ext uri="{FF2B5EF4-FFF2-40B4-BE49-F238E27FC236}">
                  <a16:creationId xmlns:a16="http://schemas.microsoft.com/office/drawing/2014/main" id="{77AECF2E-E012-42DF-BE50-B8517B7D48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31979" y="4754765"/>
              <a:ext cx="35054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Прямая соединительная линия 75">
              <a:extLst>
                <a:ext uri="{FF2B5EF4-FFF2-40B4-BE49-F238E27FC236}">
                  <a16:creationId xmlns:a16="http://schemas.microsoft.com/office/drawing/2014/main" id="{FFE1A85D-D280-4788-869B-ACD958A873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97030" y="4392242"/>
              <a:ext cx="35054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Стрелка: вправо 79">
            <a:extLst>
              <a:ext uri="{FF2B5EF4-FFF2-40B4-BE49-F238E27FC236}">
                <a16:creationId xmlns:a16="http://schemas.microsoft.com/office/drawing/2014/main" id="{967A9FDB-7B62-436E-96AB-581D055811FC}"/>
              </a:ext>
            </a:extLst>
          </p:cNvPr>
          <p:cNvSpPr/>
          <p:nvPr/>
        </p:nvSpPr>
        <p:spPr>
          <a:xfrm>
            <a:off x="3824702" y="4810841"/>
            <a:ext cx="320865" cy="23446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1" name="Стрелка: вправо 80">
            <a:extLst>
              <a:ext uri="{FF2B5EF4-FFF2-40B4-BE49-F238E27FC236}">
                <a16:creationId xmlns:a16="http://schemas.microsoft.com/office/drawing/2014/main" id="{472DD739-7EF7-40F7-84F3-999A2560F8E2}"/>
              </a:ext>
            </a:extLst>
          </p:cNvPr>
          <p:cNvSpPr/>
          <p:nvPr/>
        </p:nvSpPr>
        <p:spPr>
          <a:xfrm>
            <a:off x="7848544" y="4804879"/>
            <a:ext cx="320865" cy="23446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599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80" grpId="0" animBg="1"/>
      <p:bldP spid="8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Системы соединений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ED4EF703-30CB-4B5C-B54C-E67B0BAD9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599" cy="1997182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Система соединений должна обеспечивать обмен информации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Процессор и память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Процессор и модули ввода\вывода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 и модули ввода\вывода</a:t>
            </a:r>
          </a:p>
        </p:txBody>
      </p:sp>
      <p:grpSp>
        <p:nvGrpSpPr>
          <p:cNvPr id="79" name="Группа 78">
            <a:extLst>
              <a:ext uri="{FF2B5EF4-FFF2-40B4-BE49-F238E27FC236}">
                <a16:creationId xmlns:a16="http://schemas.microsoft.com/office/drawing/2014/main" id="{78021564-1D30-4C57-88AA-AE023CC7B92F}"/>
              </a:ext>
            </a:extLst>
          </p:cNvPr>
          <p:cNvGrpSpPr/>
          <p:nvPr/>
        </p:nvGrpSpPr>
        <p:grpSpPr>
          <a:xfrm>
            <a:off x="780586" y="4177859"/>
            <a:ext cx="2665013" cy="1500146"/>
            <a:chOff x="731519" y="4472608"/>
            <a:chExt cx="2665013" cy="1500146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227E5902-94AF-4603-B58B-AE28A32033DD}"/>
                </a:ext>
              </a:extLst>
            </p:cNvPr>
            <p:cNvSpPr/>
            <p:nvPr/>
          </p:nvSpPr>
          <p:spPr>
            <a:xfrm>
              <a:off x="731519" y="4472608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ПАМ</a:t>
              </a:r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12198391-76D8-485A-A542-82DE6A85D84A}"/>
                </a:ext>
              </a:extLst>
            </p:cNvPr>
            <p:cNvSpPr/>
            <p:nvPr/>
          </p:nvSpPr>
          <p:spPr>
            <a:xfrm>
              <a:off x="731519" y="5579164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МВВ</a:t>
              </a:r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24A08C33-4842-4509-8C77-6F9F390828A5}"/>
                </a:ext>
              </a:extLst>
            </p:cNvPr>
            <p:cNvSpPr/>
            <p:nvPr/>
          </p:nvSpPr>
          <p:spPr>
            <a:xfrm>
              <a:off x="2680914" y="4472608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МВВ</a:t>
              </a:r>
            </a:p>
          </p:txBody>
        </p:sp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AFBC630A-3296-4BAC-90C2-1D166D838082}"/>
                </a:ext>
              </a:extLst>
            </p:cNvPr>
            <p:cNvSpPr/>
            <p:nvPr/>
          </p:nvSpPr>
          <p:spPr>
            <a:xfrm>
              <a:off x="2680914" y="5579164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ПАМ</a:t>
              </a:r>
            </a:p>
          </p:txBody>
        </p:sp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E16D4DBB-E825-4D41-858A-C9005F50E1E3}"/>
                </a:ext>
              </a:extLst>
            </p:cNvPr>
            <p:cNvSpPr/>
            <p:nvPr/>
          </p:nvSpPr>
          <p:spPr>
            <a:xfrm>
              <a:off x="1723815" y="5034125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ЦП</a:t>
              </a:r>
            </a:p>
          </p:txBody>
        </p: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7B56FF8F-9D4C-40C6-8889-41659A5E5B5E}"/>
                </a:ext>
              </a:extLst>
            </p:cNvPr>
            <p:cNvCxnSpPr/>
            <p:nvPr/>
          </p:nvCxnSpPr>
          <p:spPr>
            <a:xfrm>
              <a:off x="1447137" y="4866198"/>
              <a:ext cx="276678" cy="16792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07BB7F34-252F-4F68-AA4D-FD264C2DDFEF}"/>
                </a:ext>
              </a:extLst>
            </p:cNvPr>
            <p:cNvCxnSpPr>
              <a:cxnSpLocks/>
            </p:cNvCxnSpPr>
            <p:nvPr/>
          </p:nvCxnSpPr>
          <p:spPr>
            <a:xfrm>
              <a:off x="2438108" y="5427715"/>
              <a:ext cx="246345" cy="16792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F5B8C50F-E567-4020-BBCD-5010263A6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8108" y="4866199"/>
              <a:ext cx="242806" cy="1679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DD6FBF64-A99B-4813-A4C2-0624CFD367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7136" y="5427715"/>
              <a:ext cx="276678" cy="1679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348A03A0-9C3E-4B59-9271-F9E2C9D894A3}"/>
                </a:ext>
              </a:extLst>
            </p:cNvPr>
            <p:cNvCxnSpPr>
              <a:cxnSpLocks/>
              <a:stCxn id="11" idx="2"/>
              <a:endCxn id="16" idx="0"/>
            </p:cNvCxnSpPr>
            <p:nvPr/>
          </p:nvCxnSpPr>
          <p:spPr>
            <a:xfrm>
              <a:off x="1089328" y="4866198"/>
              <a:ext cx="0" cy="71296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1E73CF07-77F8-4A07-85BF-0774915DC8C1}"/>
                </a:ext>
              </a:extLst>
            </p:cNvPr>
            <p:cNvCxnSpPr>
              <a:cxnSpLocks/>
              <a:stCxn id="11" idx="3"/>
              <a:endCxn id="17" idx="1"/>
            </p:cNvCxnSpPr>
            <p:nvPr/>
          </p:nvCxnSpPr>
          <p:spPr>
            <a:xfrm>
              <a:off x="1447137" y="4669403"/>
              <a:ext cx="123377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D96A23B1-705E-4D66-931E-3867E7CAEE6C}"/>
                </a:ext>
              </a:extLst>
            </p:cNvPr>
            <p:cNvCxnSpPr>
              <a:cxnSpLocks/>
              <a:stCxn id="16" idx="3"/>
              <a:endCxn id="18" idx="1"/>
            </p:cNvCxnSpPr>
            <p:nvPr/>
          </p:nvCxnSpPr>
          <p:spPr>
            <a:xfrm>
              <a:off x="1447137" y="5775959"/>
              <a:ext cx="123377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9C8D63E1-FC98-4A8E-868E-8D29E017E0BE}"/>
                </a:ext>
              </a:extLst>
            </p:cNvPr>
            <p:cNvCxnSpPr>
              <a:cxnSpLocks/>
              <a:stCxn id="17" idx="2"/>
              <a:endCxn id="18" idx="0"/>
            </p:cNvCxnSpPr>
            <p:nvPr/>
          </p:nvCxnSpPr>
          <p:spPr>
            <a:xfrm>
              <a:off x="3038723" y="4866198"/>
              <a:ext cx="0" cy="71296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ABCB1FD1-ECFB-47AA-8481-66786D9FF3C1}"/>
              </a:ext>
            </a:extLst>
          </p:cNvPr>
          <p:cNvGrpSpPr/>
          <p:nvPr/>
        </p:nvGrpSpPr>
        <p:grpSpPr>
          <a:xfrm>
            <a:off x="4366822" y="4252729"/>
            <a:ext cx="3168303" cy="1366883"/>
            <a:chOff x="4297200" y="4580401"/>
            <a:chExt cx="3168303" cy="1366883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586FF813-7B13-4742-8076-364DE38136EC}"/>
                </a:ext>
              </a:extLst>
            </p:cNvPr>
            <p:cNvSpPr/>
            <p:nvPr/>
          </p:nvSpPr>
          <p:spPr>
            <a:xfrm>
              <a:off x="5007774" y="5553694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МВВ</a:t>
              </a:r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AF8A3D98-3698-4891-B14B-B0E504E93879}"/>
                </a:ext>
              </a:extLst>
            </p:cNvPr>
            <p:cNvSpPr/>
            <p:nvPr/>
          </p:nvSpPr>
          <p:spPr>
            <a:xfrm>
              <a:off x="6065299" y="5553694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ЦП</a:t>
              </a:r>
            </a:p>
          </p:txBody>
        </p:sp>
        <p:sp>
          <p:nvSpPr>
            <p:cNvPr id="46" name="Прямоугольник 45">
              <a:extLst>
                <a:ext uri="{FF2B5EF4-FFF2-40B4-BE49-F238E27FC236}">
                  <a16:creationId xmlns:a16="http://schemas.microsoft.com/office/drawing/2014/main" id="{7EAD197D-C645-425A-8104-DA151D709BD9}"/>
                </a:ext>
              </a:extLst>
            </p:cNvPr>
            <p:cNvSpPr/>
            <p:nvPr/>
          </p:nvSpPr>
          <p:spPr>
            <a:xfrm>
              <a:off x="4442341" y="4581962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ПАМ</a:t>
              </a:r>
            </a:p>
          </p:txBody>
        </p:sp>
        <p:sp>
          <p:nvSpPr>
            <p:cNvPr id="47" name="Прямоугольник 46">
              <a:extLst>
                <a:ext uri="{FF2B5EF4-FFF2-40B4-BE49-F238E27FC236}">
                  <a16:creationId xmlns:a16="http://schemas.microsoft.com/office/drawing/2014/main" id="{D8A24F15-EC55-4CC9-AD4B-CB1ADD2F3D8A}"/>
                </a:ext>
              </a:extLst>
            </p:cNvPr>
            <p:cNvSpPr/>
            <p:nvPr/>
          </p:nvSpPr>
          <p:spPr>
            <a:xfrm>
              <a:off x="5523543" y="4588587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ПАМ</a:t>
              </a:r>
            </a:p>
          </p:txBody>
        </p:sp>
        <p:sp>
          <p:nvSpPr>
            <p:cNvPr id="48" name="Прямоугольник 47">
              <a:extLst>
                <a:ext uri="{FF2B5EF4-FFF2-40B4-BE49-F238E27FC236}">
                  <a16:creationId xmlns:a16="http://schemas.microsoft.com/office/drawing/2014/main" id="{0643AD09-67F5-4929-A1AF-827063294E05}"/>
                </a:ext>
              </a:extLst>
            </p:cNvPr>
            <p:cNvSpPr/>
            <p:nvPr/>
          </p:nvSpPr>
          <p:spPr>
            <a:xfrm>
              <a:off x="6604745" y="4580401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МВВ</a:t>
              </a:r>
            </a:p>
          </p:txBody>
        </p:sp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3EE423F9-43CD-4E23-AE18-5B790F343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7200" y="5249784"/>
              <a:ext cx="3168303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единительная линия 51">
              <a:extLst>
                <a:ext uri="{FF2B5EF4-FFF2-40B4-BE49-F238E27FC236}">
                  <a16:creationId xmlns:a16="http://schemas.microsoft.com/office/drawing/2014/main" id="{139A7ED8-7EEC-4B2A-9D8E-BE88225A3603}"/>
                </a:ext>
              </a:extLst>
            </p:cNvPr>
            <p:cNvCxnSpPr>
              <a:cxnSpLocks/>
            </p:cNvCxnSpPr>
            <p:nvPr/>
          </p:nvCxnSpPr>
          <p:spPr>
            <a:xfrm>
              <a:off x="4800150" y="4983791"/>
              <a:ext cx="0" cy="2659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единительная линия 53">
              <a:extLst>
                <a:ext uri="{FF2B5EF4-FFF2-40B4-BE49-F238E27FC236}">
                  <a16:creationId xmlns:a16="http://schemas.microsoft.com/office/drawing/2014/main" id="{0374E441-EE75-4F9C-8453-D1451324259B}"/>
                </a:ext>
              </a:extLst>
            </p:cNvPr>
            <p:cNvCxnSpPr>
              <a:cxnSpLocks/>
            </p:cNvCxnSpPr>
            <p:nvPr/>
          </p:nvCxnSpPr>
          <p:spPr>
            <a:xfrm>
              <a:off x="5881351" y="4973991"/>
              <a:ext cx="0" cy="2659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Прямая соединительная линия 54">
              <a:extLst>
                <a:ext uri="{FF2B5EF4-FFF2-40B4-BE49-F238E27FC236}">
                  <a16:creationId xmlns:a16="http://schemas.microsoft.com/office/drawing/2014/main" id="{2C6B9A13-40CD-4D7B-9DEF-20A1608D0050}"/>
                </a:ext>
              </a:extLst>
            </p:cNvPr>
            <p:cNvCxnSpPr>
              <a:cxnSpLocks/>
            </p:cNvCxnSpPr>
            <p:nvPr/>
          </p:nvCxnSpPr>
          <p:spPr>
            <a:xfrm>
              <a:off x="6962554" y="4973990"/>
              <a:ext cx="0" cy="2659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Прямая соединительная линия 55">
              <a:extLst>
                <a:ext uri="{FF2B5EF4-FFF2-40B4-BE49-F238E27FC236}">
                  <a16:creationId xmlns:a16="http://schemas.microsoft.com/office/drawing/2014/main" id="{E3D9A842-1C17-43F4-8D28-449B14B5DBCF}"/>
                </a:ext>
              </a:extLst>
            </p:cNvPr>
            <p:cNvCxnSpPr>
              <a:cxnSpLocks/>
            </p:cNvCxnSpPr>
            <p:nvPr/>
          </p:nvCxnSpPr>
          <p:spPr>
            <a:xfrm>
              <a:off x="6415123" y="5274763"/>
              <a:ext cx="0" cy="2659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D75278FB-9A1F-4633-A41A-FE6A44053FE9}"/>
                </a:ext>
              </a:extLst>
            </p:cNvPr>
            <p:cNvCxnSpPr>
              <a:cxnSpLocks/>
            </p:cNvCxnSpPr>
            <p:nvPr/>
          </p:nvCxnSpPr>
          <p:spPr>
            <a:xfrm>
              <a:off x="5365583" y="5274763"/>
              <a:ext cx="0" cy="2659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Группа 76">
            <a:extLst>
              <a:ext uri="{FF2B5EF4-FFF2-40B4-BE49-F238E27FC236}">
                <a16:creationId xmlns:a16="http://schemas.microsoft.com/office/drawing/2014/main" id="{7863A783-61D5-426B-BF4E-86E345437FDD}"/>
              </a:ext>
            </a:extLst>
          </p:cNvPr>
          <p:cNvGrpSpPr/>
          <p:nvPr/>
        </p:nvGrpSpPr>
        <p:grpSpPr>
          <a:xfrm>
            <a:off x="8345993" y="3947323"/>
            <a:ext cx="3168303" cy="1730682"/>
            <a:chOff x="8050251" y="4195447"/>
            <a:chExt cx="3168303" cy="1730682"/>
          </a:xfrm>
        </p:grpSpPr>
        <p:sp>
          <p:nvSpPr>
            <p:cNvPr id="58" name="Прямоугольник 57">
              <a:extLst>
                <a:ext uri="{FF2B5EF4-FFF2-40B4-BE49-F238E27FC236}">
                  <a16:creationId xmlns:a16="http://schemas.microsoft.com/office/drawing/2014/main" id="{340C3B57-AD3F-4C8F-A0D0-52B49EAC48FF}"/>
                </a:ext>
              </a:extLst>
            </p:cNvPr>
            <p:cNvSpPr/>
            <p:nvPr/>
          </p:nvSpPr>
          <p:spPr>
            <a:xfrm>
              <a:off x="8164039" y="5261909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МВВ</a:t>
              </a:r>
            </a:p>
          </p:txBody>
        </p:sp>
        <p:sp>
          <p:nvSpPr>
            <p:cNvPr id="59" name="Прямоугольник 58">
              <a:extLst>
                <a:ext uri="{FF2B5EF4-FFF2-40B4-BE49-F238E27FC236}">
                  <a16:creationId xmlns:a16="http://schemas.microsoft.com/office/drawing/2014/main" id="{850B62FF-BFC8-428C-AA7E-DCED11EAADD4}"/>
                </a:ext>
              </a:extLst>
            </p:cNvPr>
            <p:cNvSpPr/>
            <p:nvPr/>
          </p:nvSpPr>
          <p:spPr>
            <a:xfrm>
              <a:off x="9237465" y="5261909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ЦП</a:t>
              </a:r>
            </a:p>
          </p:txBody>
        </p:sp>
        <p:cxnSp>
          <p:nvCxnSpPr>
            <p:cNvPr id="60" name="Прямая соединительная линия 59">
              <a:extLst>
                <a:ext uri="{FF2B5EF4-FFF2-40B4-BE49-F238E27FC236}">
                  <a16:creationId xmlns:a16="http://schemas.microsoft.com/office/drawing/2014/main" id="{3A4E7261-5930-40BA-8CD5-A70CB5E195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50251" y="5918092"/>
              <a:ext cx="3168303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Прямая соединительная линия 60">
              <a:extLst>
                <a:ext uri="{FF2B5EF4-FFF2-40B4-BE49-F238E27FC236}">
                  <a16:creationId xmlns:a16="http://schemas.microsoft.com/office/drawing/2014/main" id="{62642517-377A-4B00-9CE8-D09482AC97CE}"/>
                </a:ext>
              </a:extLst>
            </p:cNvPr>
            <p:cNvCxnSpPr>
              <a:cxnSpLocks/>
            </p:cNvCxnSpPr>
            <p:nvPr/>
          </p:nvCxnSpPr>
          <p:spPr>
            <a:xfrm>
              <a:off x="9595681" y="5655499"/>
              <a:ext cx="0" cy="2659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единительная линия 61">
              <a:extLst>
                <a:ext uri="{FF2B5EF4-FFF2-40B4-BE49-F238E27FC236}">
                  <a16:creationId xmlns:a16="http://schemas.microsoft.com/office/drawing/2014/main" id="{CBA4800D-CF6A-49BD-8006-9608EB0C2958}"/>
                </a:ext>
              </a:extLst>
            </p:cNvPr>
            <p:cNvCxnSpPr>
              <a:cxnSpLocks/>
            </p:cNvCxnSpPr>
            <p:nvPr/>
          </p:nvCxnSpPr>
          <p:spPr>
            <a:xfrm>
              <a:off x="8522287" y="5655499"/>
              <a:ext cx="0" cy="2659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Прямоугольник 65">
              <a:extLst>
                <a:ext uri="{FF2B5EF4-FFF2-40B4-BE49-F238E27FC236}">
                  <a16:creationId xmlns:a16="http://schemas.microsoft.com/office/drawing/2014/main" id="{DAB739FD-D7A6-43F7-A8F2-F705467593FF}"/>
                </a:ext>
              </a:extLst>
            </p:cNvPr>
            <p:cNvSpPr/>
            <p:nvPr/>
          </p:nvSpPr>
          <p:spPr>
            <a:xfrm>
              <a:off x="10310891" y="5261909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МВВ</a:t>
              </a:r>
            </a:p>
          </p:txBody>
        </p:sp>
        <p:cxnSp>
          <p:nvCxnSpPr>
            <p:cNvPr id="67" name="Прямая соединительная линия 66">
              <a:extLst>
                <a:ext uri="{FF2B5EF4-FFF2-40B4-BE49-F238E27FC236}">
                  <a16:creationId xmlns:a16="http://schemas.microsoft.com/office/drawing/2014/main" id="{0093D1CE-97C3-4643-910A-347BCCD7A885}"/>
                </a:ext>
              </a:extLst>
            </p:cNvPr>
            <p:cNvCxnSpPr>
              <a:cxnSpLocks/>
            </p:cNvCxnSpPr>
            <p:nvPr/>
          </p:nvCxnSpPr>
          <p:spPr>
            <a:xfrm>
              <a:off x="10678384" y="5660136"/>
              <a:ext cx="0" cy="2659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Прямая соединительная линия 67">
              <a:extLst>
                <a:ext uri="{FF2B5EF4-FFF2-40B4-BE49-F238E27FC236}">
                  <a16:creationId xmlns:a16="http://schemas.microsoft.com/office/drawing/2014/main" id="{B9394475-93FD-40D0-AE0C-F80523049585}"/>
                </a:ext>
              </a:extLst>
            </p:cNvPr>
            <p:cNvCxnSpPr>
              <a:cxnSpLocks/>
            </p:cNvCxnSpPr>
            <p:nvPr/>
          </p:nvCxnSpPr>
          <p:spPr>
            <a:xfrm>
              <a:off x="9589788" y="4245997"/>
              <a:ext cx="0" cy="1017432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Прямоугольник 71">
              <a:extLst>
                <a:ext uri="{FF2B5EF4-FFF2-40B4-BE49-F238E27FC236}">
                  <a16:creationId xmlns:a16="http://schemas.microsoft.com/office/drawing/2014/main" id="{D3C7759A-87F3-4DB3-8010-B5233628C39C}"/>
                </a:ext>
              </a:extLst>
            </p:cNvPr>
            <p:cNvSpPr/>
            <p:nvPr/>
          </p:nvSpPr>
          <p:spPr>
            <a:xfrm>
              <a:off x="8516361" y="4556571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ПАМ</a:t>
              </a:r>
            </a:p>
          </p:txBody>
        </p:sp>
        <p:sp>
          <p:nvSpPr>
            <p:cNvPr id="73" name="Прямоугольник 72">
              <a:extLst>
                <a:ext uri="{FF2B5EF4-FFF2-40B4-BE49-F238E27FC236}">
                  <a16:creationId xmlns:a16="http://schemas.microsoft.com/office/drawing/2014/main" id="{1AF44FBA-AF95-4A0E-95FF-8F4FAFBCCB9F}"/>
                </a:ext>
              </a:extLst>
            </p:cNvPr>
            <p:cNvSpPr/>
            <p:nvPr/>
          </p:nvSpPr>
          <p:spPr>
            <a:xfrm>
              <a:off x="9947579" y="4195447"/>
              <a:ext cx="71561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ПАМ</a:t>
              </a:r>
            </a:p>
          </p:txBody>
        </p:sp>
        <p:cxnSp>
          <p:nvCxnSpPr>
            <p:cNvPr id="74" name="Прямая соединительная линия 73">
              <a:extLst>
                <a:ext uri="{FF2B5EF4-FFF2-40B4-BE49-F238E27FC236}">
                  <a16:creationId xmlns:a16="http://schemas.microsoft.com/office/drawing/2014/main" id="{77AECF2E-E012-42DF-BE50-B8517B7D48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31979" y="4754765"/>
              <a:ext cx="35054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Прямая соединительная линия 75">
              <a:extLst>
                <a:ext uri="{FF2B5EF4-FFF2-40B4-BE49-F238E27FC236}">
                  <a16:creationId xmlns:a16="http://schemas.microsoft.com/office/drawing/2014/main" id="{FFE1A85D-D280-4788-869B-ACD958A873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97030" y="4392242"/>
              <a:ext cx="35054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Стрелка: вправо 79">
            <a:extLst>
              <a:ext uri="{FF2B5EF4-FFF2-40B4-BE49-F238E27FC236}">
                <a16:creationId xmlns:a16="http://schemas.microsoft.com/office/drawing/2014/main" id="{967A9FDB-7B62-436E-96AB-581D055811FC}"/>
              </a:ext>
            </a:extLst>
          </p:cNvPr>
          <p:cNvSpPr/>
          <p:nvPr/>
        </p:nvSpPr>
        <p:spPr>
          <a:xfrm>
            <a:off x="3824702" y="4810841"/>
            <a:ext cx="320865" cy="23446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1" name="Стрелка: вправо 80">
            <a:extLst>
              <a:ext uri="{FF2B5EF4-FFF2-40B4-BE49-F238E27FC236}">
                <a16:creationId xmlns:a16="http://schemas.microsoft.com/office/drawing/2014/main" id="{472DD739-7EF7-40F7-84F3-999A2560F8E2}"/>
              </a:ext>
            </a:extLst>
          </p:cNvPr>
          <p:cNvSpPr/>
          <p:nvPr/>
        </p:nvSpPr>
        <p:spPr>
          <a:xfrm>
            <a:off x="7848544" y="4804879"/>
            <a:ext cx="320865" cy="23446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4467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A2027DA0-9234-4673-8DB1-DD14A19AE7FB}"/>
              </a:ext>
            </a:extLst>
          </p:cNvPr>
          <p:cNvGrpSpPr/>
          <p:nvPr/>
        </p:nvGrpSpPr>
        <p:grpSpPr>
          <a:xfrm>
            <a:off x="4143218" y="3861152"/>
            <a:ext cx="3905564" cy="2791275"/>
            <a:chOff x="4143218" y="3861152"/>
            <a:chExt cx="3905564" cy="2791275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EFF05AEA-C211-4525-BB3B-4EB43A9E0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43218" y="3861152"/>
              <a:ext cx="3905564" cy="2791275"/>
            </a:xfrm>
            <a:prstGeom prst="rect">
              <a:avLst/>
            </a:prstGeom>
          </p:spPr>
        </p:pic>
        <p:sp>
          <p:nvSpPr>
            <p:cNvPr id="5" name="Заголовок 1">
              <a:extLst>
                <a:ext uri="{FF2B5EF4-FFF2-40B4-BE49-F238E27FC236}">
                  <a16:creationId xmlns:a16="http://schemas.microsoft.com/office/drawing/2014/main" id="{E64862DE-746C-4E03-888E-20539DF5C987}"/>
                </a:ext>
              </a:extLst>
            </p:cNvPr>
            <p:cNvSpPr txBox="1">
              <a:spLocks/>
            </p:cNvSpPr>
            <p:nvPr/>
          </p:nvSpPr>
          <p:spPr>
            <a:xfrm>
              <a:off x="5037744" y="3896794"/>
              <a:ext cx="2116512" cy="237865"/>
            </a:xfrm>
            <a:prstGeom prst="rect">
              <a:avLst/>
            </a:prstGeom>
            <a:solidFill>
              <a:schemeClr val="tx1"/>
            </a:solidFill>
          </p:spPr>
          <p:txBody>
            <a:bodyPr vert="horz" lIns="91440" tIns="45720" rIns="91440" bIns="45720" rtlCol="0" anchor="b">
              <a:normAutofit fontScale="700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sz="1900" dirty="0">
                  <a:solidFill>
                    <a:schemeClr val="bg1"/>
                  </a:solidFill>
                  <a:latin typeface="HelveticaNeueCyr" panose="02000503040000020004" pitchFamily="2" charset="-52"/>
                </a:rPr>
                <a:t>Модуль ввода</a:t>
              </a:r>
              <a:r>
                <a:rPr lang="en-US" sz="1900" dirty="0">
                  <a:solidFill>
                    <a:schemeClr val="bg1"/>
                  </a:solidFill>
                  <a:latin typeface="HelveticaNeueCyr" panose="02000503040000020004" pitchFamily="2" charset="-52"/>
                </a:rPr>
                <a:t>/</a:t>
              </a:r>
              <a:r>
                <a:rPr lang="ru-RU" sz="1900" dirty="0">
                  <a:solidFill>
                    <a:schemeClr val="bg1"/>
                  </a:solidFill>
                  <a:latin typeface="HelveticaNeueCyr" panose="02000503040000020004" pitchFamily="2" charset="-52"/>
                </a:rPr>
                <a:t>вывода</a:t>
              </a:r>
            </a:p>
          </p:txBody>
        </p:sp>
      </p:grp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771BD47-4F79-434F-84A6-D29E38411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Структура периферийного устройства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4C7B7CA7-7029-4AE8-A4A3-B9FEB0927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3969"/>
            <a:ext cx="10515599" cy="1823902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Все периферийные устройства можно свести к трем категориям: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Для общения с пользователем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Для общения с вычислительной машиной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Для связи с удаленными устройствами</a:t>
            </a:r>
          </a:p>
        </p:txBody>
      </p:sp>
    </p:spTree>
    <p:extLst>
      <p:ext uri="{BB962C8B-B14F-4D97-AF65-F5344CB8AC3E}">
        <p14:creationId xmlns:p14="http://schemas.microsoft.com/office/powerpoint/2010/main" val="56615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BA012CE8-653A-45DE-BC79-068071806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Модули ввода-вывода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688BA71B-223C-46C8-95FC-CA621D853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599" cy="3874843"/>
          </a:xfrm>
        </p:spPr>
        <p:txBody>
          <a:bodyPr>
            <a:normAutofit/>
          </a:bodyPr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Основные функции модулей ввода-вывода: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Локализация данных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Управление и синхронизация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Обмен информацией</a:t>
            </a:r>
          </a:p>
          <a:p>
            <a:pPr lvl="2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Распознавание команд</a:t>
            </a:r>
          </a:p>
          <a:p>
            <a:pPr lvl="2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Пересылка данных</a:t>
            </a:r>
          </a:p>
          <a:p>
            <a:pPr lvl="2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Извещение о состоянии</a:t>
            </a:r>
          </a:p>
          <a:p>
            <a:pPr lvl="2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Буферизация данных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Обнаружение ошибок</a:t>
            </a:r>
          </a:p>
        </p:txBody>
      </p:sp>
    </p:spTree>
    <p:extLst>
      <p:ext uri="{BB962C8B-B14F-4D97-AF65-F5344CB8AC3E}">
        <p14:creationId xmlns:p14="http://schemas.microsoft.com/office/powerpoint/2010/main" val="72382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4FB21A-B0A4-43A5-B1E8-E9A61E4D9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42009" y="1975483"/>
            <a:ext cx="6507982" cy="4162082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2D04762-C28E-4B3E-B0F0-AB6B40618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Структура модуля ввода-вывода</a:t>
            </a:r>
          </a:p>
        </p:txBody>
      </p:sp>
    </p:spTree>
    <p:extLst>
      <p:ext uri="{BB962C8B-B14F-4D97-AF65-F5344CB8AC3E}">
        <p14:creationId xmlns:p14="http://schemas.microsoft.com/office/powerpoint/2010/main" val="2496123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3028D1-871A-4BF9-9103-649A132B8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38425" y="2796945"/>
            <a:ext cx="5315148" cy="3232502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3A31F3A-562F-4144-9384-83BA58B31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Методы управления вводом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выводом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3FD7E55E-BEF1-434E-91C5-D31563CE6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599" cy="321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1. Ввод вывод с опросом</a:t>
            </a:r>
          </a:p>
        </p:txBody>
      </p:sp>
    </p:spTree>
    <p:extLst>
      <p:ext uri="{BB962C8B-B14F-4D97-AF65-F5344CB8AC3E}">
        <p14:creationId xmlns:p14="http://schemas.microsoft.com/office/powerpoint/2010/main" val="53662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B48AB4-1D95-427D-A1A6-E1B951830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12270" y="2878259"/>
            <a:ext cx="5567458" cy="3353411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2ADEA32-D5C2-4DBF-923B-8B0FD0F81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Методы управления вводом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выводом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1E19F01A-A32F-481A-8177-CEAF054EA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599" cy="321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2. Ввод-вывод по прерываниям</a:t>
            </a:r>
          </a:p>
        </p:txBody>
      </p:sp>
    </p:spTree>
    <p:extLst>
      <p:ext uri="{BB962C8B-B14F-4D97-AF65-F5344CB8AC3E}">
        <p14:creationId xmlns:p14="http://schemas.microsoft.com/office/powerpoint/2010/main" val="315740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CF9465-9B36-463D-A5B4-3306051AE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01860" y="2412462"/>
            <a:ext cx="4988279" cy="4080413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11ED2E3-D824-469C-B3AB-A7442C806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Методы управления вводом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выводом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F79D06EF-F6D9-42EB-883E-853CDE4C9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599" cy="321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3. Прямой доступ к памяти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(Direct Memory Access - DMA)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42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C8075C-165E-4A14-A96E-3E07727A2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7545" y="2771400"/>
            <a:ext cx="3359881" cy="160509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7DB83D-ADAA-412A-B418-CF742543B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8828" y="2887777"/>
            <a:ext cx="2478878" cy="177193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705129F-1B9E-42A8-B72C-D7F0A1B4EB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09108" y="2672326"/>
            <a:ext cx="3576930" cy="2332379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F2773A7-5EFF-41FA-A3C4-53B5ACB13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Конфигурации ПДП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(DMA)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78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A1E56B5-16B0-4910-BE77-30C9FE5AA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4193" y="2315238"/>
            <a:ext cx="6583614" cy="311440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5EA93FE8-F32F-41D5-9456-CFAC1E755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Канальная система ввода-вывода</a:t>
            </a:r>
          </a:p>
        </p:txBody>
      </p:sp>
    </p:spTree>
    <p:extLst>
      <p:ext uri="{BB962C8B-B14F-4D97-AF65-F5344CB8AC3E}">
        <p14:creationId xmlns:p14="http://schemas.microsoft.com/office/powerpoint/2010/main" val="37664165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5EA93FE8-F32F-41D5-9456-CFAC1E755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RAID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7C62B3-A561-4C40-BA2E-9B5B99D560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b="80288"/>
          <a:stretch/>
        </p:blipFill>
        <p:spPr>
          <a:xfrm>
            <a:off x="838200" y="1527588"/>
            <a:ext cx="6415601" cy="101664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D8A51B-20CC-4C72-9E22-6B61776200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t="19712" b="68076"/>
          <a:stretch/>
        </p:blipFill>
        <p:spPr>
          <a:xfrm>
            <a:off x="838200" y="2544232"/>
            <a:ext cx="6415601" cy="6297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BDA606D-F940-47BD-80DD-61E09EF46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t="31924" b="53074"/>
          <a:stretch/>
        </p:blipFill>
        <p:spPr>
          <a:xfrm>
            <a:off x="838200" y="3174023"/>
            <a:ext cx="6415601" cy="77372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9763D58-8020-4690-A7DA-2B1149A70F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t="46926" b="39265"/>
          <a:stretch/>
        </p:blipFill>
        <p:spPr>
          <a:xfrm>
            <a:off x="838199" y="3947746"/>
            <a:ext cx="6415601" cy="71217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3202F07-74DC-4E56-A1D0-2D4D4A8AC9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t="60734" b="25457"/>
          <a:stretch/>
        </p:blipFill>
        <p:spPr>
          <a:xfrm>
            <a:off x="838199" y="4659922"/>
            <a:ext cx="6415601" cy="71217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D4160D9-C714-46AC-A5AC-C664D8B9CB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t="74543" b="11648"/>
          <a:stretch/>
        </p:blipFill>
        <p:spPr>
          <a:xfrm>
            <a:off x="838199" y="5372098"/>
            <a:ext cx="6415601" cy="71217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9BBDC17-D0FC-4EA0-8126-CBCB065079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t="88352"/>
          <a:stretch/>
        </p:blipFill>
        <p:spPr>
          <a:xfrm>
            <a:off x="838198" y="6084274"/>
            <a:ext cx="6415601" cy="600731"/>
          </a:xfrm>
          <a:prstGeom prst="rect">
            <a:avLst/>
          </a:prstGeom>
        </p:spPr>
      </p:pic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4937DC25-226E-4DFF-89B9-93842FBB9A95}"/>
              </a:ext>
            </a:extLst>
          </p:cNvPr>
          <p:cNvGrpSpPr/>
          <p:nvPr/>
        </p:nvGrpSpPr>
        <p:grpSpPr>
          <a:xfrm>
            <a:off x="6114360" y="3721439"/>
            <a:ext cx="5714432" cy="2632571"/>
            <a:chOff x="6114360" y="3721439"/>
            <a:chExt cx="5714432" cy="2632571"/>
          </a:xfrm>
        </p:grpSpPr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D741200D-504F-4594-A807-DD6748FA9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-60000">
              <a:off x="6114360" y="4200069"/>
              <a:ext cx="5714432" cy="215394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8FE2104-FAB2-4479-B27E-B32C42C82D22}"/>
                </a:ext>
              </a:extLst>
            </p:cNvPr>
            <p:cNvSpPr txBox="1"/>
            <p:nvPr/>
          </p:nvSpPr>
          <p:spPr>
            <a:xfrm>
              <a:off x="7109717" y="3721439"/>
              <a:ext cx="3610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RAID 3                                         RAID 4</a:t>
              </a:r>
              <a:endParaRPr lang="ru-RU" dirty="0"/>
            </a:p>
          </p:txBody>
        </p:sp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6C4EDFD-4F12-4560-A324-AE5E77B8C5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610" y="4014468"/>
            <a:ext cx="4866580" cy="247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23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Интерфейс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599" cy="4486275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Интерфейс – это совокупность механических, электрических (аппаратных) и программных средств, с помощью которых компоненты системы объединяются для решения задачи обмена информации</a:t>
            </a:r>
          </a:p>
          <a:p>
            <a:pPr lvl="1"/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Машинные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(решают задачу соединения процессора с другими устройствами)</a:t>
            </a:r>
          </a:p>
          <a:p>
            <a:pPr lvl="1"/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Системно-модульные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(унифицируют сопряжение модулей, предназначенных для работы в системе, что и определяет их особенности)</a:t>
            </a:r>
          </a:p>
          <a:p>
            <a:pPr lvl="1"/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Системно-приборные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(осуществляют объединение в систему модулей, которые могут работать автономно и для которых характерны широкие функциональные возможности)</a:t>
            </a:r>
          </a:p>
          <a:p>
            <a:pPr marL="0" indent="0">
              <a:buNone/>
            </a:pP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05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xample of JTAG chain">
            <a:extLst>
              <a:ext uri="{FF2B5EF4-FFF2-40B4-BE49-F238E27FC236}">
                <a16:creationId xmlns:a16="http://schemas.microsoft.com/office/drawing/2014/main" id="{F9555928-E314-4CE9-872B-B978E4795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325" y="2682754"/>
            <a:ext cx="622935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B436712-CD67-4E94-819C-AE5974D19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JTAG (Join Test Action Group)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3346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habrastorage.org/storage2/c2e/ddc/8cc/c2eddc8cc5010cdddd0db81e52b114cd.jpg">
            <a:extLst>
              <a:ext uri="{FF2B5EF4-FFF2-40B4-BE49-F238E27FC236}">
                <a16:creationId xmlns:a16="http://schemas.microsoft.com/office/drawing/2014/main" id="{4936E85F-B1B3-4BA4-B30C-129C02F44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12" y="2366230"/>
            <a:ext cx="8258175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5A1A016-2703-4923-8E6F-1DD040EE8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JTAG (Join Test Action Group)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9492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habrastorage.org/storage2/7dd/6ee/fa4/7dd6eefa45830d4e550a1a4e1d8635fb.jpg">
            <a:extLst>
              <a:ext uri="{FF2B5EF4-FFF2-40B4-BE49-F238E27FC236}">
                <a16:creationId xmlns:a16="http://schemas.microsoft.com/office/drawing/2014/main" id="{AA3B69A2-9372-45D3-9C1A-8286F2EAA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860" y="1633537"/>
            <a:ext cx="6286500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711C41D8-2110-4D3D-9E0E-D3C0C83DD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Boundary-Scan Cell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626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habrastorage.org/storage2/14d/361/a99/14d361a99a2d7e9fdfd38eaf83cd7fb5.jpg">
            <a:extLst>
              <a:ext uri="{FF2B5EF4-FFF2-40B4-BE49-F238E27FC236}">
                <a16:creationId xmlns:a16="http://schemas.microsoft.com/office/drawing/2014/main" id="{C8BD9F70-A5BA-4025-8A44-753E7B197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255" y="1362570"/>
            <a:ext cx="3685490" cy="515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7E2E910B-C012-49F3-A799-0F06E4E97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FSM JTAG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1134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habrastorage.org/storage2/9bc/b4d/124/9bcb4d1247f35bd7b5cd98134cec3bb4.jpg">
            <a:extLst>
              <a:ext uri="{FF2B5EF4-FFF2-40B4-BE49-F238E27FC236}">
                <a16:creationId xmlns:a16="http://schemas.microsoft.com/office/drawing/2014/main" id="{FBA52DFF-52C8-4099-978D-A693059D6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792" y="2004047"/>
            <a:ext cx="5734416" cy="420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16AB0B70-F7B7-4112-BBAF-864477063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Структура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JTAG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149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Шина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599" cy="2730237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Шина – набор линий связи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Чтобы охарактеризовать шину, нужно описать: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совокупность сигнальных линий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физические, механические и электрические характеристики шины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используемые сигналы арбитража, состояния, управления, и синхронизации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правила взаимодействия подключенных к шине устройств (протокол шины)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DC36F4A-6D4B-4729-B8E4-2A5A08D9CFEC}"/>
              </a:ext>
            </a:extLst>
          </p:cNvPr>
          <p:cNvSpPr/>
          <p:nvPr/>
        </p:nvSpPr>
        <p:spPr>
          <a:xfrm>
            <a:off x="4791986" y="4420925"/>
            <a:ext cx="2608028" cy="3737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Протокол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D750424-B7B3-4E86-8617-64CAD0CA83A8}"/>
              </a:ext>
            </a:extLst>
          </p:cNvPr>
          <p:cNvSpPr/>
          <p:nvPr/>
        </p:nvSpPr>
        <p:spPr>
          <a:xfrm>
            <a:off x="4430201" y="4877088"/>
            <a:ext cx="3331598" cy="3737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Сигналы и синхронизация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B6D4FE64-73B6-42E0-9B47-1D3A3213B264}"/>
              </a:ext>
            </a:extLst>
          </p:cNvPr>
          <p:cNvGrpSpPr/>
          <p:nvPr/>
        </p:nvGrpSpPr>
        <p:grpSpPr>
          <a:xfrm>
            <a:off x="3535676" y="5831246"/>
            <a:ext cx="5147148" cy="829877"/>
            <a:chOff x="3535676" y="5831246"/>
            <a:chExt cx="5147148" cy="829877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0AB7EA0A-89DC-4D48-A2DD-A8FFE7E8EE6B}"/>
                </a:ext>
              </a:extLst>
            </p:cNvPr>
            <p:cNvSpPr/>
            <p:nvPr/>
          </p:nvSpPr>
          <p:spPr>
            <a:xfrm>
              <a:off x="4456701" y="5831246"/>
              <a:ext cx="3305098" cy="37371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Электрические характеристики</a:t>
              </a:r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C0142F0-506B-482A-86F9-EF0279EBD1CD}"/>
                </a:ext>
              </a:extLst>
            </p:cNvPr>
            <p:cNvSpPr/>
            <p:nvPr/>
          </p:nvSpPr>
          <p:spPr>
            <a:xfrm>
              <a:off x="3535676" y="6287412"/>
              <a:ext cx="5147148" cy="37371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Физические и механические характеристики</a:t>
              </a:r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5B978B68-0963-44C2-9600-ED261BA81913}"/>
              </a:ext>
            </a:extLst>
          </p:cNvPr>
          <p:cNvGrpSpPr/>
          <p:nvPr/>
        </p:nvGrpSpPr>
        <p:grpSpPr>
          <a:xfrm>
            <a:off x="2385391" y="5354167"/>
            <a:ext cx="7447718" cy="373711"/>
            <a:chOff x="2385391" y="5354167"/>
            <a:chExt cx="7447718" cy="373711"/>
          </a:xfrm>
        </p:grpSpPr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0EA8187B-6565-4C62-9D8A-B08C32AD492D}"/>
                </a:ext>
              </a:extLst>
            </p:cNvPr>
            <p:cNvSpPr/>
            <p:nvPr/>
          </p:nvSpPr>
          <p:spPr>
            <a:xfrm>
              <a:off x="4720420" y="5354167"/>
              <a:ext cx="2777660" cy="37371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Множество проводов</a:t>
              </a:r>
            </a:p>
          </p:txBody>
        </p: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30F9B8E9-F96C-4A85-813C-2A44E4BB13EE}"/>
                </a:ext>
              </a:extLst>
            </p:cNvPr>
            <p:cNvCxnSpPr>
              <a:cxnSpLocks/>
            </p:cNvCxnSpPr>
            <p:nvPr/>
          </p:nvCxnSpPr>
          <p:spPr>
            <a:xfrm>
              <a:off x="2385391" y="5543496"/>
              <a:ext cx="233502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07FA9CB7-0E70-4394-8D3C-33A6F525DAAF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0" y="5546258"/>
              <a:ext cx="233502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285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Терминология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599" cy="4486275"/>
          </a:xfrm>
        </p:spPr>
        <p:txBody>
          <a:bodyPr>
            <a:normAutofit fontScale="92500" lnSpcReduction="20000"/>
          </a:bodyPr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Операции на шине (</a:t>
            </a:r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bus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 называются 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транзакциями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Транзакции чтения (ввода)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Транзакции записи (вывода)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Одна транзакция – 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цикл шины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(может занимать несколько тактовых импульсов)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Когда два устройства обмениваются информацией на шине, одно из них должно инициировать обмен и управлять им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Bus master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[main] (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ведущее устройство) – любое устройство, способное взять на себя владение шиной и управлять пересылкой данных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Bus slave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[secondary] (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ведомое устройство)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–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устройство не способное владеть шиной и управлять ей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 любой момент времени на шине может управлять только одно ведущее устройство. Шиной предусматривается процедура допуска управления только одного из претендентов, это называется 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арбитраж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133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Обмен информации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89C2E58-9779-41BA-AE3A-02181F547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07" y="2837098"/>
            <a:ext cx="3244132" cy="104957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A6524B6-5878-4ADB-A8DD-1DD8DD586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934" y="2833682"/>
            <a:ext cx="3244132" cy="105298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80350A7-1084-4E8A-8A14-CCF5CD3E5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677" y="2126231"/>
            <a:ext cx="3244132" cy="23161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DD33D1-6F25-4F13-A839-480CFAC535A4}"/>
              </a:ext>
            </a:extLst>
          </p:cNvPr>
          <p:cNvSpPr txBox="1"/>
          <p:nvPr/>
        </p:nvSpPr>
        <p:spPr>
          <a:xfrm>
            <a:off x="671207" y="4542860"/>
            <a:ext cx="32441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Обмен по инициативе процессора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632879-2E15-4A49-A780-A8CBD20B35B9}"/>
              </a:ext>
            </a:extLst>
          </p:cNvPr>
          <p:cNvSpPr txBox="1"/>
          <p:nvPr/>
        </p:nvSpPr>
        <p:spPr>
          <a:xfrm>
            <a:off x="4473934" y="4542859"/>
            <a:ext cx="32441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Обмен по инициативе внешнего устройства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386658-5968-447E-A4E0-CD00D955E6D1}"/>
              </a:ext>
            </a:extLst>
          </p:cNvPr>
          <p:cNvSpPr txBox="1"/>
          <p:nvPr/>
        </p:nvSpPr>
        <p:spPr>
          <a:xfrm>
            <a:off x="8276661" y="4542858"/>
            <a:ext cx="32441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Обмен между внешними устройствами по инициативе одного из них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5781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E83AEB77-7FAF-4C1C-A98A-09BA42F57D7A}"/>
              </a:ext>
            </a:extLst>
          </p:cNvPr>
          <p:cNvGrpSpPr/>
          <p:nvPr/>
        </p:nvGrpSpPr>
        <p:grpSpPr>
          <a:xfrm>
            <a:off x="292597" y="4705678"/>
            <a:ext cx="11237474" cy="2161877"/>
            <a:chOff x="292597" y="4705678"/>
            <a:chExt cx="11237474" cy="2161877"/>
          </a:xfrm>
        </p:grpSpPr>
        <p:sp>
          <p:nvSpPr>
            <p:cNvPr id="20" name="Стрелка: влево-вправо 19">
              <a:extLst>
                <a:ext uri="{FF2B5EF4-FFF2-40B4-BE49-F238E27FC236}">
                  <a16:creationId xmlns:a16="http://schemas.microsoft.com/office/drawing/2014/main" id="{BE331FB6-78EA-4F1B-B96D-8BBC3FF88C82}"/>
                </a:ext>
              </a:extLst>
            </p:cNvPr>
            <p:cNvSpPr/>
            <p:nvPr/>
          </p:nvSpPr>
          <p:spPr>
            <a:xfrm>
              <a:off x="734349" y="4961157"/>
              <a:ext cx="10795722" cy="1650923"/>
            </a:xfrm>
            <a:prstGeom prst="leftRightArrow">
              <a:avLst>
                <a:gd name="adj1" fmla="val 73078"/>
                <a:gd name="adj2" fmla="val 5000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85E56DC-014A-4B2F-8BC7-E0EF2998F2BA}"/>
                </a:ext>
              </a:extLst>
            </p:cNvPr>
            <p:cNvSpPr txBox="1"/>
            <p:nvPr/>
          </p:nvSpPr>
          <p:spPr>
            <a:xfrm rot="16200000">
              <a:off x="-603676" y="5601951"/>
              <a:ext cx="216187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rPr>
                <a:t>Системная шина</a:t>
              </a:r>
              <a:endParaRPr lang="ru-RU" dirty="0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Типы шин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5434781" cy="2025446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Целевое назначение шины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Шины «процессор-память»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Шины ввода-вывода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Системные шины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8C2D31D5-BB10-4140-A62D-15D64EFDE48A}"/>
              </a:ext>
            </a:extLst>
          </p:cNvPr>
          <p:cNvGrpSpPr/>
          <p:nvPr/>
        </p:nvGrpSpPr>
        <p:grpSpPr>
          <a:xfrm>
            <a:off x="5877542" y="1556186"/>
            <a:ext cx="5652530" cy="2186836"/>
            <a:chOff x="5810867" y="1421448"/>
            <a:chExt cx="5652530" cy="2186836"/>
          </a:xfrm>
        </p:grpSpPr>
        <p:sp>
          <p:nvSpPr>
            <p:cNvPr id="14" name="Стрелка: влево-вправо 13">
              <a:extLst>
                <a:ext uri="{FF2B5EF4-FFF2-40B4-BE49-F238E27FC236}">
                  <a16:creationId xmlns:a16="http://schemas.microsoft.com/office/drawing/2014/main" id="{E0DBC00C-D331-43F5-8AB4-F9535F393E9A}"/>
                </a:ext>
              </a:extLst>
            </p:cNvPr>
            <p:cNvSpPr/>
            <p:nvPr/>
          </p:nvSpPr>
          <p:spPr>
            <a:xfrm rot="16200000">
              <a:off x="8952701" y="2909412"/>
              <a:ext cx="897504" cy="279784"/>
            </a:xfrm>
            <a:prstGeom prst="leftRightArrow">
              <a:avLst>
                <a:gd name="adj1" fmla="val 50000"/>
                <a:gd name="adj2" fmla="val 45744"/>
              </a:avLst>
            </a:prstGeom>
            <a:solidFill>
              <a:schemeClr val="accent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D92B2E19-C67E-4894-B70B-9CD00F002CB7}"/>
                </a:ext>
              </a:extLst>
            </p:cNvPr>
            <p:cNvSpPr/>
            <p:nvPr/>
          </p:nvSpPr>
          <p:spPr>
            <a:xfrm>
              <a:off x="5810867" y="1582839"/>
              <a:ext cx="924232" cy="202544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ЦП</a:t>
              </a:r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177E5D6B-CEEE-4D83-B75F-407162F5DDDF}"/>
                </a:ext>
              </a:extLst>
            </p:cNvPr>
            <p:cNvSpPr/>
            <p:nvPr/>
          </p:nvSpPr>
          <p:spPr>
            <a:xfrm>
              <a:off x="10076622" y="1491737"/>
              <a:ext cx="1386775" cy="15668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Основная память</a:t>
              </a:r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067CBA82-726A-42CD-9550-A5031B97D92B}"/>
                </a:ext>
              </a:extLst>
            </p:cNvPr>
            <p:cNvSpPr/>
            <p:nvPr/>
          </p:nvSpPr>
          <p:spPr>
            <a:xfrm>
              <a:off x="8799443" y="1582839"/>
              <a:ext cx="1386775" cy="101272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L2 </a:t>
              </a:r>
              <a:r>
                <a:rPr lang="ru-RU" dirty="0"/>
                <a:t>кэш</a:t>
              </a:r>
            </a:p>
          </p:txBody>
        </p:sp>
        <p:sp>
          <p:nvSpPr>
            <p:cNvPr id="11" name="Стрелка: влево-вправо 10">
              <a:extLst>
                <a:ext uri="{FF2B5EF4-FFF2-40B4-BE49-F238E27FC236}">
                  <a16:creationId xmlns:a16="http://schemas.microsoft.com/office/drawing/2014/main" id="{508ED817-7B5E-476A-BC73-02C2D23DF760}"/>
                </a:ext>
              </a:extLst>
            </p:cNvPr>
            <p:cNvSpPr/>
            <p:nvPr/>
          </p:nvSpPr>
          <p:spPr>
            <a:xfrm>
              <a:off x="6735100" y="1949308"/>
              <a:ext cx="2064344" cy="279784"/>
            </a:xfrm>
            <a:prstGeom prst="left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Стрелка: влево-вправо 11">
              <a:extLst>
                <a:ext uri="{FF2B5EF4-FFF2-40B4-BE49-F238E27FC236}">
                  <a16:creationId xmlns:a16="http://schemas.microsoft.com/office/drawing/2014/main" id="{6373938D-0CB7-42A6-B348-3D788D280E29}"/>
                </a:ext>
              </a:extLst>
            </p:cNvPr>
            <p:cNvSpPr/>
            <p:nvPr/>
          </p:nvSpPr>
          <p:spPr>
            <a:xfrm>
              <a:off x="6735099" y="2778796"/>
              <a:ext cx="3341523" cy="279784"/>
            </a:xfrm>
            <a:prstGeom prst="left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Стрелка: влево-вправо 12">
              <a:extLst>
                <a:ext uri="{FF2B5EF4-FFF2-40B4-BE49-F238E27FC236}">
                  <a16:creationId xmlns:a16="http://schemas.microsoft.com/office/drawing/2014/main" id="{F54A5B55-757C-4E59-AD44-FA7AF2E3B8F4}"/>
                </a:ext>
              </a:extLst>
            </p:cNvPr>
            <p:cNvSpPr/>
            <p:nvPr/>
          </p:nvSpPr>
          <p:spPr>
            <a:xfrm>
              <a:off x="6735099" y="3289903"/>
              <a:ext cx="4728297" cy="279784"/>
            </a:xfrm>
            <a:prstGeom prst="leftRightArrow">
              <a:avLst/>
            </a:prstGeom>
            <a:solidFill>
              <a:schemeClr val="accent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Стрелка: влево-вправо 14">
              <a:extLst>
                <a:ext uri="{FF2B5EF4-FFF2-40B4-BE49-F238E27FC236}">
                  <a16:creationId xmlns:a16="http://schemas.microsoft.com/office/drawing/2014/main" id="{990F2856-0263-4170-AB2F-1E0A6DF1DFDF}"/>
                </a:ext>
              </a:extLst>
            </p:cNvPr>
            <p:cNvSpPr/>
            <p:nvPr/>
          </p:nvSpPr>
          <p:spPr>
            <a:xfrm rot="16200000">
              <a:off x="10550271" y="3138426"/>
              <a:ext cx="439476" cy="279784"/>
            </a:xfrm>
            <a:prstGeom prst="leftRightArrow">
              <a:avLst>
                <a:gd name="adj1" fmla="val 50000"/>
                <a:gd name="adj2" fmla="val 45744"/>
              </a:avLst>
            </a:prstGeom>
            <a:solidFill>
              <a:schemeClr val="accent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A3C2D19-AD30-4285-B6DE-6A27DD54156E}"/>
                </a:ext>
              </a:extLst>
            </p:cNvPr>
            <p:cNvSpPr txBox="1"/>
            <p:nvPr/>
          </p:nvSpPr>
          <p:spPr>
            <a:xfrm>
              <a:off x="6735099" y="1421448"/>
              <a:ext cx="216187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rPr>
                <a:t>Тыльная шина </a:t>
              </a:r>
              <a:r>
                <a:rPr lang="en-US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rPr>
                <a:t>BSB</a:t>
              </a:r>
            </a:p>
            <a:p>
              <a:pPr algn="ctr"/>
              <a:r>
                <a:rPr lang="en-US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rPr>
                <a:t>Backside Bus</a:t>
              </a:r>
              <a:endParaRPr lang="ru-RU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C9723EC-7257-42FB-897A-29BA4EBC2E8B}"/>
                </a:ext>
              </a:extLst>
            </p:cNvPr>
            <p:cNvSpPr txBox="1"/>
            <p:nvPr/>
          </p:nvSpPr>
          <p:spPr>
            <a:xfrm>
              <a:off x="6735098" y="2250232"/>
              <a:ext cx="216187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rPr>
                <a:t>Передняя шина </a:t>
              </a:r>
              <a:r>
                <a:rPr lang="en-US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rPr>
                <a:t>FSB</a:t>
              </a:r>
            </a:p>
            <a:p>
              <a:pPr algn="ctr"/>
              <a:r>
                <a:rPr lang="en-US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rPr>
                <a:t>Frontside Bus</a:t>
              </a:r>
              <a:endParaRPr lang="ru-RU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9C4A8E-5956-4679-82E4-F554A19FCC70}"/>
                </a:ext>
              </a:extLst>
            </p:cNvPr>
            <p:cNvSpPr txBox="1"/>
            <p:nvPr/>
          </p:nvSpPr>
          <p:spPr>
            <a:xfrm>
              <a:off x="7013839" y="3039137"/>
              <a:ext cx="216187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rPr>
                <a:t>Системная шина</a:t>
              </a:r>
              <a:endParaRPr lang="ru-RU" dirty="0"/>
            </a:p>
          </p:txBody>
        </p:sp>
      </p:grpSp>
      <p:sp>
        <p:nvSpPr>
          <p:cNvPr id="21" name="Стрелка: влево-вправо 20">
            <a:extLst>
              <a:ext uri="{FF2B5EF4-FFF2-40B4-BE49-F238E27FC236}">
                <a16:creationId xmlns:a16="http://schemas.microsoft.com/office/drawing/2014/main" id="{06659E4F-E9A8-4321-A203-55FD7D56386C}"/>
              </a:ext>
            </a:extLst>
          </p:cNvPr>
          <p:cNvSpPr/>
          <p:nvPr/>
        </p:nvSpPr>
        <p:spPr>
          <a:xfrm>
            <a:off x="1324899" y="5256068"/>
            <a:ext cx="9651677" cy="279784"/>
          </a:xfrm>
          <a:prstGeom prst="left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Шина данных</a:t>
            </a:r>
          </a:p>
        </p:txBody>
      </p:sp>
      <p:sp>
        <p:nvSpPr>
          <p:cNvPr id="22" name="Стрелка: влево-вправо 21">
            <a:extLst>
              <a:ext uri="{FF2B5EF4-FFF2-40B4-BE49-F238E27FC236}">
                <a16:creationId xmlns:a16="http://schemas.microsoft.com/office/drawing/2014/main" id="{AFE10CDE-6E38-4B52-AD41-D22EC3B7D849}"/>
              </a:ext>
            </a:extLst>
          </p:cNvPr>
          <p:cNvSpPr/>
          <p:nvPr/>
        </p:nvSpPr>
        <p:spPr>
          <a:xfrm>
            <a:off x="1324899" y="5646726"/>
            <a:ext cx="9651677" cy="279784"/>
          </a:xfrm>
          <a:prstGeom prst="left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Шина адреса</a:t>
            </a:r>
          </a:p>
        </p:txBody>
      </p:sp>
      <p:sp>
        <p:nvSpPr>
          <p:cNvPr id="23" name="Стрелка: влево-вправо 22">
            <a:extLst>
              <a:ext uri="{FF2B5EF4-FFF2-40B4-BE49-F238E27FC236}">
                <a16:creationId xmlns:a16="http://schemas.microsoft.com/office/drawing/2014/main" id="{6DD2BB58-2835-4453-890A-39D9FE973DA9}"/>
              </a:ext>
            </a:extLst>
          </p:cNvPr>
          <p:cNvSpPr/>
          <p:nvPr/>
        </p:nvSpPr>
        <p:spPr>
          <a:xfrm>
            <a:off x="1324899" y="6037384"/>
            <a:ext cx="9651677" cy="279784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Шина управления</a:t>
            </a:r>
          </a:p>
        </p:txBody>
      </p: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59E4BEFA-95C4-426B-9433-B0E43D1B5FE7}"/>
              </a:ext>
            </a:extLst>
          </p:cNvPr>
          <p:cNvGrpSpPr/>
          <p:nvPr/>
        </p:nvGrpSpPr>
        <p:grpSpPr>
          <a:xfrm>
            <a:off x="2021575" y="4221000"/>
            <a:ext cx="1141768" cy="1879512"/>
            <a:chOff x="2021575" y="4221000"/>
            <a:chExt cx="1141768" cy="1879512"/>
          </a:xfrm>
        </p:grpSpPr>
        <p:sp>
          <p:nvSpPr>
            <p:cNvPr id="27" name="Прямоугольник 26">
              <a:extLst>
                <a:ext uri="{FF2B5EF4-FFF2-40B4-BE49-F238E27FC236}">
                  <a16:creationId xmlns:a16="http://schemas.microsoft.com/office/drawing/2014/main" id="{F19E199C-5FBB-4AD9-8BB1-FE2214544E6D}"/>
                </a:ext>
              </a:extLst>
            </p:cNvPr>
            <p:cNvSpPr/>
            <p:nvPr/>
          </p:nvSpPr>
          <p:spPr>
            <a:xfrm>
              <a:off x="2021575" y="4221000"/>
              <a:ext cx="114176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ЦП</a:t>
              </a:r>
            </a:p>
          </p:txBody>
        </p:sp>
        <p:sp>
          <p:nvSpPr>
            <p:cNvPr id="28" name="Стрелка: влево-вправо 27">
              <a:extLst>
                <a:ext uri="{FF2B5EF4-FFF2-40B4-BE49-F238E27FC236}">
                  <a16:creationId xmlns:a16="http://schemas.microsoft.com/office/drawing/2014/main" id="{9629ED5A-C780-46E5-AF62-92D28F66DE1F}"/>
                </a:ext>
              </a:extLst>
            </p:cNvPr>
            <p:cNvSpPr/>
            <p:nvPr/>
          </p:nvSpPr>
          <p:spPr>
            <a:xfrm rot="16200000">
              <a:off x="1845701" y="4869636"/>
              <a:ext cx="697137" cy="197750"/>
            </a:xfrm>
            <a:prstGeom prst="left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Стрелка: влево-вправо 28">
              <a:extLst>
                <a:ext uri="{FF2B5EF4-FFF2-40B4-BE49-F238E27FC236}">
                  <a16:creationId xmlns:a16="http://schemas.microsoft.com/office/drawing/2014/main" id="{52B30F70-AD61-456C-A72F-F65FD2721BCD}"/>
                </a:ext>
              </a:extLst>
            </p:cNvPr>
            <p:cNvSpPr/>
            <p:nvPr/>
          </p:nvSpPr>
          <p:spPr>
            <a:xfrm rot="16200000">
              <a:off x="2049818" y="5063709"/>
              <a:ext cx="1085284" cy="197750"/>
            </a:xfrm>
            <a:prstGeom prst="left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Стрелка: влево-вправо 29">
              <a:extLst>
                <a:ext uri="{FF2B5EF4-FFF2-40B4-BE49-F238E27FC236}">
                  <a16:creationId xmlns:a16="http://schemas.microsoft.com/office/drawing/2014/main" id="{C25FD8D8-6F96-4201-90ED-FF61A8420350}"/>
                </a:ext>
              </a:extLst>
            </p:cNvPr>
            <p:cNvSpPr/>
            <p:nvPr/>
          </p:nvSpPr>
          <p:spPr>
            <a:xfrm rot="16200000">
              <a:off x="2250366" y="5261352"/>
              <a:ext cx="1480570" cy="197750"/>
            </a:xfrm>
            <a:prstGeom prst="left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FFFD54CC-9BD5-4420-A24B-9B0DFBB01E34}"/>
              </a:ext>
            </a:extLst>
          </p:cNvPr>
          <p:cNvGrpSpPr/>
          <p:nvPr/>
        </p:nvGrpSpPr>
        <p:grpSpPr>
          <a:xfrm>
            <a:off x="3877906" y="4216651"/>
            <a:ext cx="1141767" cy="1883861"/>
            <a:chOff x="3877906" y="4216651"/>
            <a:chExt cx="1141767" cy="1883861"/>
          </a:xfrm>
        </p:grpSpPr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56197876-DB46-4600-85FC-E849759D0EE2}"/>
                </a:ext>
              </a:extLst>
            </p:cNvPr>
            <p:cNvSpPr/>
            <p:nvPr/>
          </p:nvSpPr>
          <p:spPr>
            <a:xfrm>
              <a:off x="3877906" y="4216651"/>
              <a:ext cx="1141767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ПАМ</a:t>
              </a:r>
            </a:p>
          </p:txBody>
        </p:sp>
        <p:sp>
          <p:nvSpPr>
            <p:cNvPr id="31" name="Стрелка: влево-вправо 30">
              <a:extLst>
                <a:ext uri="{FF2B5EF4-FFF2-40B4-BE49-F238E27FC236}">
                  <a16:creationId xmlns:a16="http://schemas.microsoft.com/office/drawing/2014/main" id="{F2B2B1F3-0348-481B-BDB3-B5BBF55C3973}"/>
                </a:ext>
              </a:extLst>
            </p:cNvPr>
            <p:cNvSpPr/>
            <p:nvPr/>
          </p:nvSpPr>
          <p:spPr>
            <a:xfrm rot="16200000">
              <a:off x="3704237" y="4869636"/>
              <a:ext cx="697137" cy="197750"/>
            </a:xfrm>
            <a:prstGeom prst="left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Стрелка: влево-вправо 32">
              <a:extLst>
                <a:ext uri="{FF2B5EF4-FFF2-40B4-BE49-F238E27FC236}">
                  <a16:creationId xmlns:a16="http://schemas.microsoft.com/office/drawing/2014/main" id="{8972BA2E-3BE1-433E-9828-0FF139B96C08}"/>
                </a:ext>
              </a:extLst>
            </p:cNvPr>
            <p:cNvSpPr/>
            <p:nvPr/>
          </p:nvSpPr>
          <p:spPr>
            <a:xfrm rot="16200000">
              <a:off x="4108902" y="5261352"/>
              <a:ext cx="1480570" cy="197750"/>
            </a:xfrm>
            <a:prstGeom prst="left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Стрелка: вправо 33">
              <a:extLst>
                <a:ext uri="{FF2B5EF4-FFF2-40B4-BE49-F238E27FC236}">
                  <a16:creationId xmlns:a16="http://schemas.microsoft.com/office/drawing/2014/main" id="{73379E09-1A5E-416B-8F73-02BE8144B675}"/>
                </a:ext>
              </a:extLst>
            </p:cNvPr>
            <p:cNvSpPr/>
            <p:nvPr/>
          </p:nvSpPr>
          <p:spPr>
            <a:xfrm rot="16200000">
              <a:off x="3908355" y="5063707"/>
              <a:ext cx="1085284" cy="197752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dk1"/>
                </a:solidFill>
              </a:endParaRPr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74BCEE2B-96E5-488E-9139-EC27E168BD09}"/>
              </a:ext>
            </a:extLst>
          </p:cNvPr>
          <p:cNvGrpSpPr/>
          <p:nvPr/>
        </p:nvGrpSpPr>
        <p:grpSpPr>
          <a:xfrm>
            <a:off x="7590568" y="4216651"/>
            <a:ext cx="1141768" cy="1883859"/>
            <a:chOff x="7590568" y="4216651"/>
            <a:chExt cx="1141768" cy="1883859"/>
          </a:xfrm>
        </p:grpSpPr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367A1AA5-43C6-4133-8B00-5257E6D61E0C}"/>
                </a:ext>
              </a:extLst>
            </p:cNvPr>
            <p:cNvSpPr/>
            <p:nvPr/>
          </p:nvSpPr>
          <p:spPr>
            <a:xfrm>
              <a:off x="7590568" y="4216651"/>
              <a:ext cx="1141768" cy="393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400" dirty="0"/>
                <a:t>МВВ</a:t>
              </a:r>
            </a:p>
          </p:txBody>
        </p:sp>
        <p:sp>
          <p:nvSpPr>
            <p:cNvPr id="35" name="Стрелка: влево-вправо 34">
              <a:extLst>
                <a:ext uri="{FF2B5EF4-FFF2-40B4-BE49-F238E27FC236}">
                  <a16:creationId xmlns:a16="http://schemas.microsoft.com/office/drawing/2014/main" id="{BDFB3BAB-3B5C-43BF-8E82-A1647BB2B626}"/>
                </a:ext>
              </a:extLst>
            </p:cNvPr>
            <p:cNvSpPr/>
            <p:nvPr/>
          </p:nvSpPr>
          <p:spPr>
            <a:xfrm rot="16200000">
              <a:off x="7414692" y="4869634"/>
              <a:ext cx="697137" cy="197750"/>
            </a:xfrm>
            <a:prstGeom prst="left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Стрелка: влево-вправо 35">
              <a:extLst>
                <a:ext uri="{FF2B5EF4-FFF2-40B4-BE49-F238E27FC236}">
                  <a16:creationId xmlns:a16="http://schemas.microsoft.com/office/drawing/2014/main" id="{237686ED-18F8-4A6B-897C-725B7E7D3203}"/>
                </a:ext>
              </a:extLst>
            </p:cNvPr>
            <p:cNvSpPr/>
            <p:nvPr/>
          </p:nvSpPr>
          <p:spPr>
            <a:xfrm rot="16200000">
              <a:off x="7618809" y="5063707"/>
              <a:ext cx="1085284" cy="197750"/>
            </a:xfrm>
            <a:prstGeom prst="left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Стрелка: влево-вправо 36">
              <a:extLst>
                <a:ext uri="{FF2B5EF4-FFF2-40B4-BE49-F238E27FC236}">
                  <a16:creationId xmlns:a16="http://schemas.microsoft.com/office/drawing/2014/main" id="{3DDF5F58-9100-4D19-87FE-06097DE1C23C}"/>
                </a:ext>
              </a:extLst>
            </p:cNvPr>
            <p:cNvSpPr/>
            <p:nvPr/>
          </p:nvSpPr>
          <p:spPr>
            <a:xfrm rot="16200000">
              <a:off x="7819357" y="5261350"/>
              <a:ext cx="1480570" cy="197750"/>
            </a:xfrm>
            <a:prstGeom prst="left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611769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1" grpId="0" animBg="1"/>
      <p:bldP spid="22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Системная шина (магистраль)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599" cy="4486275"/>
          </a:xfrm>
        </p:spPr>
        <p:txBody>
          <a:bodyPr/>
          <a:lstStyle/>
          <a:p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Шина данных 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~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32, 64, 128 бит (ширина обычно называется «словом»)</a:t>
            </a:r>
          </a:p>
          <a:p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Шина адреса 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(адреса ячеек памяти, портов ввода\вывода, регистры процессора и так далее. Может быть выбран диапазон адресов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broadcast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broadcall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~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36-40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битов</a:t>
            </a:r>
          </a:p>
          <a:p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Шина управления</a:t>
            </a:r>
          </a:p>
        </p:txBody>
      </p: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C1D32EAC-294B-45B7-AD72-5390C8C22772}"/>
              </a:ext>
            </a:extLst>
          </p:cNvPr>
          <p:cNvGrpSpPr/>
          <p:nvPr/>
        </p:nvGrpSpPr>
        <p:grpSpPr>
          <a:xfrm>
            <a:off x="3100848" y="4509126"/>
            <a:ext cx="5990301" cy="2178638"/>
            <a:chOff x="3100848" y="4509126"/>
            <a:chExt cx="5990301" cy="2178638"/>
          </a:xfrm>
        </p:grpSpPr>
        <p:sp>
          <p:nvSpPr>
            <p:cNvPr id="15" name="Трапеция 14">
              <a:extLst>
                <a:ext uri="{FF2B5EF4-FFF2-40B4-BE49-F238E27FC236}">
                  <a16:creationId xmlns:a16="http://schemas.microsoft.com/office/drawing/2014/main" id="{E8692DCD-8C4E-4AA9-A85B-0E51ED867ED4}"/>
                </a:ext>
              </a:extLst>
            </p:cNvPr>
            <p:cNvSpPr/>
            <p:nvPr/>
          </p:nvSpPr>
          <p:spPr>
            <a:xfrm>
              <a:off x="3954033" y="5561838"/>
              <a:ext cx="1484741" cy="444717"/>
            </a:xfrm>
            <a:prstGeom prst="trapezoid">
              <a:avLst>
                <a:gd name="adj" fmla="val 50149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MUX</a:t>
              </a:r>
              <a:endParaRPr lang="ru-RU" dirty="0"/>
            </a:p>
          </p:txBody>
        </p:sp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id="{19BF8D28-6F8B-4006-B1E4-5AA829C29CD2}"/>
                </a:ext>
              </a:extLst>
            </p:cNvPr>
            <p:cNvGrpSpPr/>
            <p:nvPr/>
          </p:nvGrpSpPr>
          <p:grpSpPr>
            <a:xfrm>
              <a:off x="3500438" y="4509126"/>
              <a:ext cx="5191124" cy="269081"/>
              <a:chOff x="3413124" y="5167312"/>
              <a:chExt cx="5191124" cy="269081"/>
            </a:xfrm>
          </p:grpSpPr>
          <p:sp>
            <p:nvSpPr>
              <p:cNvPr id="9" name="Полилиния: фигура 8">
                <a:extLst>
                  <a:ext uri="{FF2B5EF4-FFF2-40B4-BE49-F238E27FC236}">
                    <a16:creationId xmlns:a16="http://schemas.microsoft.com/office/drawing/2014/main" id="{6F7C1913-EBE4-4BBE-AB91-FCBAE15061E4}"/>
                  </a:ext>
                </a:extLst>
              </p:cNvPr>
              <p:cNvSpPr/>
              <p:nvPr/>
            </p:nvSpPr>
            <p:spPr>
              <a:xfrm>
                <a:off x="3413124" y="5167312"/>
                <a:ext cx="1297781" cy="269081"/>
              </a:xfrm>
              <a:custGeom>
                <a:avLst/>
                <a:gdLst>
                  <a:gd name="connsiteX0" fmla="*/ 0 w 1297781"/>
                  <a:gd name="connsiteY0" fmla="*/ 135731 h 269081"/>
                  <a:gd name="connsiteX1" fmla="*/ 135731 w 1297781"/>
                  <a:gd name="connsiteY1" fmla="*/ 0 h 269081"/>
                  <a:gd name="connsiteX2" fmla="*/ 1169194 w 1297781"/>
                  <a:gd name="connsiteY2" fmla="*/ 0 h 269081"/>
                  <a:gd name="connsiteX3" fmla="*/ 1297781 w 1297781"/>
                  <a:gd name="connsiteY3" fmla="*/ 133350 h 269081"/>
                  <a:gd name="connsiteX4" fmla="*/ 1166813 w 1297781"/>
                  <a:gd name="connsiteY4" fmla="*/ 269081 h 269081"/>
                  <a:gd name="connsiteX5" fmla="*/ 133350 w 1297781"/>
                  <a:gd name="connsiteY5" fmla="*/ 269081 h 269081"/>
                  <a:gd name="connsiteX6" fmla="*/ 0 w 1297781"/>
                  <a:gd name="connsiteY6" fmla="*/ 135731 h 269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97781" h="269081">
                    <a:moveTo>
                      <a:pt x="0" y="135731"/>
                    </a:moveTo>
                    <a:lnTo>
                      <a:pt x="135731" y="0"/>
                    </a:lnTo>
                    <a:lnTo>
                      <a:pt x="1169194" y="0"/>
                    </a:lnTo>
                    <a:lnTo>
                      <a:pt x="1297781" y="133350"/>
                    </a:lnTo>
                    <a:lnTo>
                      <a:pt x="1166813" y="269081"/>
                    </a:lnTo>
                    <a:lnTo>
                      <a:pt x="133350" y="269081"/>
                    </a:lnTo>
                    <a:lnTo>
                      <a:pt x="0" y="135731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ru-RU" dirty="0"/>
                  <a:t>Адрес</a:t>
                </a:r>
              </a:p>
            </p:txBody>
          </p:sp>
          <p:sp>
            <p:nvSpPr>
              <p:cNvPr id="10" name="Полилиния: фигура 9">
                <a:extLst>
                  <a:ext uri="{FF2B5EF4-FFF2-40B4-BE49-F238E27FC236}">
                    <a16:creationId xmlns:a16="http://schemas.microsoft.com/office/drawing/2014/main" id="{446EEB14-2916-4E17-895D-DC5BDD1E8019}"/>
                  </a:ext>
                </a:extLst>
              </p:cNvPr>
              <p:cNvSpPr/>
              <p:nvPr/>
            </p:nvSpPr>
            <p:spPr>
              <a:xfrm>
                <a:off x="4710905" y="5167312"/>
                <a:ext cx="1297781" cy="269081"/>
              </a:xfrm>
              <a:custGeom>
                <a:avLst/>
                <a:gdLst>
                  <a:gd name="connsiteX0" fmla="*/ 0 w 1297781"/>
                  <a:gd name="connsiteY0" fmla="*/ 135731 h 269081"/>
                  <a:gd name="connsiteX1" fmla="*/ 135731 w 1297781"/>
                  <a:gd name="connsiteY1" fmla="*/ 0 h 269081"/>
                  <a:gd name="connsiteX2" fmla="*/ 1169194 w 1297781"/>
                  <a:gd name="connsiteY2" fmla="*/ 0 h 269081"/>
                  <a:gd name="connsiteX3" fmla="*/ 1297781 w 1297781"/>
                  <a:gd name="connsiteY3" fmla="*/ 133350 h 269081"/>
                  <a:gd name="connsiteX4" fmla="*/ 1166813 w 1297781"/>
                  <a:gd name="connsiteY4" fmla="*/ 269081 h 269081"/>
                  <a:gd name="connsiteX5" fmla="*/ 133350 w 1297781"/>
                  <a:gd name="connsiteY5" fmla="*/ 269081 h 269081"/>
                  <a:gd name="connsiteX6" fmla="*/ 0 w 1297781"/>
                  <a:gd name="connsiteY6" fmla="*/ 135731 h 269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97781" h="269081">
                    <a:moveTo>
                      <a:pt x="0" y="135731"/>
                    </a:moveTo>
                    <a:lnTo>
                      <a:pt x="135731" y="0"/>
                    </a:lnTo>
                    <a:lnTo>
                      <a:pt x="1169194" y="0"/>
                    </a:lnTo>
                    <a:lnTo>
                      <a:pt x="1297781" y="133350"/>
                    </a:lnTo>
                    <a:lnTo>
                      <a:pt x="1166813" y="269081"/>
                    </a:lnTo>
                    <a:lnTo>
                      <a:pt x="133350" y="269081"/>
                    </a:lnTo>
                    <a:lnTo>
                      <a:pt x="0" y="135731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ru-RU" dirty="0"/>
                  <a:t>Данные</a:t>
                </a:r>
              </a:p>
            </p:txBody>
          </p:sp>
          <p:sp>
            <p:nvSpPr>
              <p:cNvPr id="11" name="Полилиния: фигура 10">
                <a:extLst>
                  <a:ext uri="{FF2B5EF4-FFF2-40B4-BE49-F238E27FC236}">
                    <a16:creationId xmlns:a16="http://schemas.microsoft.com/office/drawing/2014/main" id="{C609BB0B-FD10-446D-A668-81977E670680}"/>
                  </a:ext>
                </a:extLst>
              </p:cNvPr>
              <p:cNvSpPr/>
              <p:nvPr/>
            </p:nvSpPr>
            <p:spPr>
              <a:xfrm>
                <a:off x="6008686" y="5167312"/>
                <a:ext cx="1297781" cy="269081"/>
              </a:xfrm>
              <a:custGeom>
                <a:avLst/>
                <a:gdLst>
                  <a:gd name="connsiteX0" fmla="*/ 0 w 1297781"/>
                  <a:gd name="connsiteY0" fmla="*/ 135731 h 269081"/>
                  <a:gd name="connsiteX1" fmla="*/ 135731 w 1297781"/>
                  <a:gd name="connsiteY1" fmla="*/ 0 h 269081"/>
                  <a:gd name="connsiteX2" fmla="*/ 1169194 w 1297781"/>
                  <a:gd name="connsiteY2" fmla="*/ 0 h 269081"/>
                  <a:gd name="connsiteX3" fmla="*/ 1297781 w 1297781"/>
                  <a:gd name="connsiteY3" fmla="*/ 133350 h 269081"/>
                  <a:gd name="connsiteX4" fmla="*/ 1166813 w 1297781"/>
                  <a:gd name="connsiteY4" fmla="*/ 269081 h 269081"/>
                  <a:gd name="connsiteX5" fmla="*/ 133350 w 1297781"/>
                  <a:gd name="connsiteY5" fmla="*/ 269081 h 269081"/>
                  <a:gd name="connsiteX6" fmla="*/ 0 w 1297781"/>
                  <a:gd name="connsiteY6" fmla="*/ 135731 h 269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97781" h="269081">
                    <a:moveTo>
                      <a:pt x="0" y="135731"/>
                    </a:moveTo>
                    <a:lnTo>
                      <a:pt x="135731" y="0"/>
                    </a:lnTo>
                    <a:lnTo>
                      <a:pt x="1169194" y="0"/>
                    </a:lnTo>
                    <a:lnTo>
                      <a:pt x="1297781" y="133350"/>
                    </a:lnTo>
                    <a:lnTo>
                      <a:pt x="1166813" y="269081"/>
                    </a:lnTo>
                    <a:lnTo>
                      <a:pt x="133350" y="269081"/>
                    </a:lnTo>
                    <a:lnTo>
                      <a:pt x="0" y="135731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ru-RU" dirty="0"/>
                  <a:t>Адрес</a:t>
                </a:r>
              </a:p>
            </p:txBody>
          </p:sp>
          <p:sp>
            <p:nvSpPr>
              <p:cNvPr id="12" name="Полилиния: фигура 11">
                <a:extLst>
                  <a:ext uri="{FF2B5EF4-FFF2-40B4-BE49-F238E27FC236}">
                    <a16:creationId xmlns:a16="http://schemas.microsoft.com/office/drawing/2014/main" id="{C4A6948D-BA45-4597-998D-95AC42246F79}"/>
                  </a:ext>
                </a:extLst>
              </p:cNvPr>
              <p:cNvSpPr/>
              <p:nvPr/>
            </p:nvSpPr>
            <p:spPr>
              <a:xfrm>
                <a:off x="7306467" y="5167312"/>
                <a:ext cx="1297781" cy="269081"/>
              </a:xfrm>
              <a:custGeom>
                <a:avLst/>
                <a:gdLst>
                  <a:gd name="connsiteX0" fmla="*/ 0 w 1297781"/>
                  <a:gd name="connsiteY0" fmla="*/ 135731 h 269081"/>
                  <a:gd name="connsiteX1" fmla="*/ 135731 w 1297781"/>
                  <a:gd name="connsiteY1" fmla="*/ 0 h 269081"/>
                  <a:gd name="connsiteX2" fmla="*/ 1169194 w 1297781"/>
                  <a:gd name="connsiteY2" fmla="*/ 0 h 269081"/>
                  <a:gd name="connsiteX3" fmla="*/ 1297781 w 1297781"/>
                  <a:gd name="connsiteY3" fmla="*/ 133350 h 269081"/>
                  <a:gd name="connsiteX4" fmla="*/ 1166813 w 1297781"/>
                  <a:gd name="connsiteY4" fmla="*/ 269081 h 269081"/>
                  <a:gd name="connsiteX5" fmla="*/ 133350 w 1297781"/>
                  <a:gd name="connsiteY5" fmla="*/ 269081 h 269081"/>
                  <a:gd name="connsiteX6" fmla="*/ 0 w 1297781"/>
                  <a:gd name="connsiteY6" fmla="*/ 135731 h 269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97781" h="269081">
                    <a:moveTo>
                      <a:pt x="0" y="135731"/>
                    </a:moveTo>
                    <a:lnTo>
                      <a:pt x="135731" y="0"/>
                    </a:lnTo>
                    <a:lnTo>
                      <a:pt x="1169194" y="0"/>
                    </a:lnTo>
                    <a:lnTo>
                      <a:pt x="1297781" y="133350"/>
                    </a:lnTo>
                    <a:lnTo>
                      <a:pt x="1166813" y="269081"/>
                    </a:lnTo>
                    <a:lnTo>
                      <a:pt x="133350" y="269081"/>
                    </a:lnTo>
                    <a:lnTo>
                      <a:pt x="0" y="135731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ru-RU" dirty="0"/>
                  <a:t>Данные</a:t>
                </a:r>
              </a:p>
            </p:txBody>
          </p:sp>
        </p:grpSp>
        <p:sp>
          <p:nvSpPr>
            <p:cNvPr id="14" name="Стрелка: влево-вправо 13">
              <a:extLst>
                <a:ext uri="{FF2B5EF4-FFF2-40B4-BE49-F238E27FC236}">
                  <a16:creationId xmlns:a16="http://schemas.microsoft.com/office/drawing/2014/main" id="{DD1FE74D-160E-482A-B320-64B68BCBBA86}"/>
                </a:ext>
              </a:extLst>
            </p:cNvPr>
            <p:cNvSpPr/>
            <p:nvPr/>
          </p:nvSpPr>
          <p:spPr>
            <a:xfrm>
              <a:off x="3100848" y="4904785"/>
              <a:ext cx="5990301" cy="530237"/>
            </a:xfrm>
            <a:prstGeom prst="left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Мультиплексируемая шина адреса</a:t>
              </a:r>
              <a:r>
                <a:rPr lang="en-US" dirty="0"/>
                <a:t>/</a:t>
              </a:r>
              <a:r>
                <a:rPr lang="ru-RU" dirty="0"/>
                <a:t>данных</a:t>
              </a:r>
            </a:p>
          </p:txBody>
        </p:sp>
        <p:sp>
          <p:nvSpPr>
            <p:cNvPr id="16" name="Трапеция 15">
              <a:extLst>
                <a:ext uri="{FF2B5EF4-FFF2-40B4-BE49-F238E27FC236}">
                  <a16:creationId xmlns:a16="http://schemas.microsoft.com/office/drawing/2014/main" id="{FA138C1C-4303-4C6E-8C9E-D85E265E3F57}"/>
                </a:ext>
              </a:extLst>
            </p:cNvPr>
            <p:cNvSpPr/>
            <p:nvPr/>
          </p:nvSpPr>
          <p:spPr>
            <a:xfrm>
              <a:off x="6651409" y="5561600"/>
              <a:ext cx="1484741" cy="444717"/>
            </a:xfrm>
            <a:prstGeom prst="trapezoid">
              <a:avLst>
                <a:gd name="adj" fmla="val 50149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DEMUX</a:t>
              </a:r>
              <a:endParaRPr lang="ru-RU" dirty="0"/>
            </a:p>
          </p:txBody>
        </p: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2B0FD290-C81F-4199-BA31-11A5931E4321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>
              <a:off x="4696404" y="5302659"/>
              <a:ext cx="0" cy="2591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A98ED8C7-F2A3-4D67-A519-D7CB705E5636}"/>
                </a:ext>
              </a:extLst>
            </p:cNvPr>
            <p:cNvCxnSpPr>
              <a:cxnSpLocks/>
            </p:cNvCxnSpPr>
            <p:nvPr/>
          </p:nvCxnSpPr>
          <p:spPr>
            <a:xfrm>
              <a:off x="7393781" y="5308022"/>
              <a:ext cx="0" cy="2591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5737D855-6B6D-43EF-9C13-EE8B0B6C2F61}"/>
                </a:ext>
              </a:extLst>
            </p:cNvPr>
            <p:cNvCxnSpPr>
              <a:cxnSpLocks/>
            </p:cNvCxnSpPr>
            <p:nvPr/>
          </p:nvCxnSpPr>
          <p:spPr>
            <a:xfrm>
              <a:off x="4275931" y="6006317"/>
              <a:ext cx="0" cy="2591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C5685A08-F2F3-4A79-B9E0-177CACD6A54F}"/>
                </a:ext>
              </a:extLst>
            </p:cNvPr>
            <p:cNvCxnSpPr>
              <a:cxnSpLocks/>
            </p:cNvCxnSpPr>
            <p:nvPr/>
          </p:nvCxnSpPr>
          <p:spPr>
            <a:xfrm>
              <a:off x="5095081" y="6006317"/>
              <a:ext cx="0" cy="2591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E399EDAF-5304-4D8B-B9A0-A43C2AE9D695}"/>
                </a:ext>
              </a:extLst>
            </p:cNvPr>
            <p:cNvCxnSpPr>
              <a:cxnSpLocks/>
            </p:cNvCxnSpPr>
            <p:nvPr/>
          </p:nvCxnSpPr>
          <p:spPr>
            <a:xfrm>
              <a:off x="6987381" y="6006317"/>
              <a:ext cx="0" cy="2591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631C37F4-39AC-4809-B94F-CB235C5BE4CF}"/>
                </a:ext>
              </a:extLst>
            </p:cNvPr>
            <p:cNvCxnSpPr>
              <a:cxnSpLocks/>
            </p:cNvCxnSpPr>
            <p:nvPr/>
          </p:nvCxnSpPr>
          <p:spPr>
            <a:xfrm>
              <a:off x="7806531" y="6006317"/>
              <a:ext cx="0" cy="2591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36321261-6E91-460A-A9CE-6EDE8E8DB3A4}"/>
                </a:ext>
              </a:extLst>
            </p:cNvPr>
            <p:cNvSpPr/>
            <p:nvPr/>
          </p:nvSpPr>
          <p:spPr>
            <a:xfrm>
              <a:off x="3920695" y="6225802"/>
              <a:ext cx="1551416" cy="457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             D</a:t>
              </a:r>
              <a:endParaRPr lang="ru-RU" dirty="0"/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084F030A-39E1-4661-B3E2-924AB75B2473}"/>
                </a:ext>
              </a:extLst>
            </p:cNvPr>
            <p:cNvSpPr/>
            <p:nvPr/>
          </p:nvSpPr>
          <p:spPr>
            <a:xfrm>
              <a:off x="6618072" y="6230564"/>
              <a:ext cx="1551416" cy="457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             D</a:t>
              </a:r>
              <a:endParaRPr lang="ru-RU" dirty="0"/>
            </a:p>
          </p:txBody>
        </p:sp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4CDBAE73-0DC1-4EDD-9018-6A85068FB617}"/>
              </a:ext>
            </a:extLst>
          </p:cNvPr>
          <p:cNvGrpSpPr/>
          <p:nvPr/>
        </p:nvGrpSpPr>
        <p:grpSpPr>
          <a:xfrm>
            <a:off x="4286865" y="5302660"/>
            <a:ext cx="3122093" cy="936384"/>
            <a:chOff x="4286865" y="5302660"/>
            <a:chExt cx="3122093" cy="936384"/>
          </a:xfrm>
        </p:grpSpPr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419DF97A-B365-4726-A0CF-A0E43F054DD0}"/>
                </a:ext>
              </a:extLst>
            </p:cNvPr>
            <p:cNvSpPr/>
            <p:nvPr/>
          </p:nvSpPr>
          <p:spPr>
            <a:xfrm>
              <a:off x="4286865" y="5319252"/>
              <a:ext cx="422787" cy="904567"/>
            </a:xfrm>
            <a:custGeom>
              <a:avLst/>
              <a:gdLst>
                <a:gd name="connsiteX0" fmla="*/ 0 w 422787"/>
                <a:gd name="connsiteY0" fmla="*/ 904567 h 904567"/>
                <a:gd name="connsiteX1" fmla="*/ 0 w 422787"/>
                <a:gd name="connsiteY1" fmla="*/ 688258 h 904567"/>
                <a:gd name="connsiteX2" fmla="*/ 412954 w 422787"/>
                <a:gd name="connsiteY2" fmla="*/ 245806 h 904567"/>
                <a:gd name="connsiteX3" fmla="*/ 422787 w 422787"/>
                <a:gd name="connsiteY3" fmla="*/ 0 h 904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7" h="904567">
                  <a:moveTo>
                    <a:pt x="0" y="904567"/>
                  </a:moveTo>
                  <a:lnTo>
                    <a:pt x="0" y="688258"/>
                  </a:lnTo>
                  <a:lnTo>
                    <a:pt x="412954" y="245806"/>
                  </a:lnTo>
                  <a:lnTo>
                    <a:pt x="422787" y="0"/>
                  </a:ln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Полилиния: фигура 30">
              <a:extLst>
                <a:ext uri="{FF2B5EF4-FFF2-40B4-BE49-F238E27FC236}">
                  <a16:creationId xmlns:a16="http://schemas.microsoft.com/office/drawing/2014/main" id="{E56DBF38-45A9-43C6-9663-9597D0C602AE}"/>
                </a:ext>
              </a:extLst>
            </p:cNvPr>
            <p:cNvSpPr/>
            <p:nvPr/>
          </p:nvSpPr>
          <p:spPr>
            <a:xfrm>
              <a:off x="6986170" y="5302660"/>
              <a:ext cx="422788" cy="936384"/>
            </a:xfrm>
            <a:custGeom>
              <a:avLst/>
              <a:gdLst>
                <a:gd name="connsiteX0" fmla="*/ 0 w 422787"/>
                <a:gd name="connsiteY0" fmla="*/ 904567 h 904567"/>
                <a:gd name="connsiteX1" fmla="*/ 0 w 422787"/>
                <a:gd name="connsiteY1" fmla="*/ 688258 h 904567"/>
                <a:gd name="connsiteX2" fmla="*/ 412954 w 422787"/>
                <a:gd name="connsiteY2" fmla="*/ 245806 h 904567"/>
                <a:gd name="connsiteX3" fmla="*/ 422787 w 422787"/>
                <a:gd name="connsiteY3" fmla="*/ 0 h 904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7" h="904567">
                  <a:moveTo>
                    <a:pt x="0" y="904567"/>
                  </a:moveTo>
                  <a:lnTo>
                    <a:pt x="0" y="688258"/>
                  </a:lnTo>
                  <a:lnTo>
                    <a:pt x="412954" y="245806"/>
                  </a:lnTo>
                  <a:lnTo>
                    <a:pt x="422787" y="0"/>
                  </a:ln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D09B735A-DA3A-450D-B917-8CD61E8ECACE}"/>
              </a:ext>
            </a:extLst>
          </p:cNvPr>
          <p:cNvGrpSpPr/>
          <p:nvPr/>
        </p:nvGrpSpPr>
        <p:grpSpPr>
          <a:xfrm>
            <a:off x="4694241" y="5319252"/>
            <a:ext cx="3127701" cy="911312"/>
            <a:chOff x="4694241" y="5319252"/>
            <a:chExt cx="3127701" cy="911312"/>
          </a:xfrm>
        </p:grpSpPr>
        <p:sp>
          <p:nvSpPr>
            <p:cNvPr id="32" name="Полилиния: фигура 31">
              <a:extLst>
                <a:ext uri="{FF2B5EF4-FFF2-40B4-BE49-F238E27FC236}">
                  <a16:creationId xmlns:a16="http://schemas.microsoft.com/office/drawing/2014/main" id="{4C080A2A-D0EA-44FD-B4B4-DEC3C2F5DCA4}"/>
                </a:ext>
              </a:extLst>
            </p:cNvPr>
            <p:cNvSpPr/>
            <p:nvPr/>
          </p:nvSpPr>
          <p:spPr>
            <a:xfrm flipH="1">
              <a:off x="4694241" y="5319252"/>
              <a:ext cx="412984" cy="904567"/>
            </a:xfrm>
            <a:custGeom>
              <a:avLst/>
              <a:gdLst>
                <a:gd name="connsiteX0" fmla="*/ 0 w 422787"/>
                <a:gd name="connsiteY0" fmla="*/ 904567 h 904567"/>
                <a:gd name="connsiteX1" fmla="*/ 0 w 422787"/>
                <a:gd name="connsiteY1" fmla="*/ 688258 h 904567"/>
                <a:gd name="connsiteX2" fmla="*/ 412954 w 422787"/>
                <a:gd name="connsiteY2" fmla="*/ 245806 h 904567"/>
                <a:gd name="connsiteX3" fmla="*/ 422787 w 422787"/>
                <a:gd name="connsiteY3" fmla="*/ 0 h 904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7" h="904567">
                  <a:moveTo>
                    <a:pt x="0" y="904567"/>
                  </a:moveTo>
                  <a:lnTo>
                    <a:pt x="0" y="688258"/>
                  </a:lnTo>
                  <a:lnTo>
                    <a:pt x="412954" y="245806"/>
                  </a:lnTo>
                  <a:lnTo>
                    <a:pt x="422787" y="0"/>
                  </a:ln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Полилиния: фигура 32">
              <a:extLst>
                <a:ext uri="{FF2B5EF4-FFF2-40B4-BE49-F238E27FC236}">
                  <a16:creationId xmlns:a16="http://schemas.microsoft.com/office/drawing/2014/main" id="{2001F976-7854-4537-9EE5-8E29001FFE76}"/>
                </a:ext>
              </a:extLst>
            </p:cNvPr>
            <p:cNvSpPr/>
            <p:nvPr/>
          </p:nvSpPr>
          <p:spPr>
            <a:xfrm flipH="1">
              <a:off x="7408958" y="5325997"/>
              <a:ext cx="412984" cy="904567"/>
            </a:xfrm>
            <a:custGeom>
              <a:avLst/>
              <a:gdLst>
                <a:gd name="connsiteX0" fmla="*/ 0 w 422787"/>
                <a:gd name="connsiteY0" fmla="*/ 904567 h 904567"/>
                <a:gd name="connsiteX1" fmla="*/ 0 w 422787"/>
                <a:gd name="connsiteY1" fmla="*/ 688258 h 904567"/>
                <a:gd name="connsiteX2" fmla="*/ 412954 w 422787"/>
                <a:gd name="connsiteY2" fmla="*/ 245806 h 904567"/>
                <a:gd name="connsiteX3" fmla="*/ 422787 w 422787"/>
                <a:gd name="connsiteY3" fmla="*/ 0 h 904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7" h="904567">
                  <a:moveTo>
                    <a:pt x="0" y="904567"/>
                  </a:moveTo>
                  <a:lnTo>
                    <a:pt x="0" y="688258"/>
                  </a:lnTo>
                  <a:lnTo>
                    <a:pt x="412954" y="245806"/>
                  </a:lnTo>
                  <a:lnTo>
                    <a:pt x="422787" y="0"/>
                  </a:ln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97194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16693</TotalTime>
  <Words>954</Words>
  <Application>Microsoft Office PowerPoint</Application>
  <PresentationFormat>Широкоэкранный</PresentationFormat>
  <Paragraphs>245</Paragraphs>
  <Slides>44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44</vt:i4>
      </vt:variant>
    </vt:vector>
  </HeadingPairs>
  <TitlesOfParts>
    <vt:vector size="52" baseType="lpstr">
      <vt:lpstr>HelveticaNeue LT CYR 57 Cond</vt:lpstr>
      <vt:lpstr>Menlo</vt:lpstr>
      <vt:lpstr>Calibri</vt:lpstr>
      <vt:lpstr>Arial</vt:lpstr>
      <vt:lpstr>HelveticaNeueCyr</vt:lpstr>
      <vt:lpstr>Cormorant</vt:lpstr>
      <vt:lpstr>Calibri Light</vt:lpstr>
      <vt:lpstr>Тема Office</vt:lpstr>
      <vt:lpstr>Архитектуры процессорных систем</vt:lpstr>
      <vt:lpstr>План лекции</vt:lpstr>
      <vt:lpstr>Эволюция систем соединений</vt:lpstr>
      <vt:lpstr>Интерфейс</vt:lpstr>
      <vt:lpstr>Шина</vt:lpstr>
      <vt:lpstr>Терминология</vt:lpstr>
      <vt:lpstr>Обмен информации</vt:lpstr>
      <vt:lpstr>Типы шин</vt:lpstr>
      <vt:lpstr>Системная шина (магистраль)</vt:lpstr>
      <vt:lpstr>Шина управления (Control Bus)</vt:lpstr>
      <vt:lpstr>Иерархия шин</vt:lpstr>
      <vt:lpstr>Арбитраж шин</vt:lpstr>
      <vt:lpstr>Схемы арбитража</vt:lpstr>
      <vt:lpstr>Центральный параллельный арбитраж</vt:lpstr>
      <vt:lpstr>Центральный параллельный арбитраж</vt:lpstr>
      <vt:lpstr>Центральный параллельный арбитраж</vt:lpstr>
      <vt:lpstr>Центральный параллельный арбитраж</vt:lpstr>
      <vt:lpstr>Центральный параллельный арбитраж</vt:lpstr>
      <vt:lpstr>Центральный параллельный арбитраж</vt:lpstr>
      <vt:lpstr>Центральный последовательный арбитраж</vt:lpstr>
      <vt:lpstr>Децентрализованный арбитраж</vt:lpstr>
      <vt:lpstr>Протоколы шин</vt:lpstr>
      <vt:lpstr>Повышение эффективности шин</vt:lpstr>
      <vt:lpstr>Увеличение полосы пропускания</vt:lpstr>
      <vt:lpstr>Стандартизация шин</vt:lpstr>
      <vt:lpstr>Последовательный синхронный обмен</vt:lpstr>
      <vt:lpstr>Последовательный асинхронный обмен</vt:lpstr>
      <vt:lpstr>Система ввода-вывода</vt:lpstr>
      <vt:lpstr>Адресное пространство</vt:lpstr>
      <vt:lpstr>Системы соединений</vt:lpstr>
      <vt:lpstr>Структура периферийного устройства</vt:lpstr>
      <vt:lpstr>Модули ввода-вывода</vt:lpstr>
      <vt:lpstr>Структура модуля ввода-вывода</vt:lpstr>
      <vt:lpstr>Методы управления вводом/выводом</vt:lpstr>
      <vt:lpstr>Методы управления вводом/выводом</vt:lpstr>
      <vt:lpstr>Методы управления вводом/выводом</vt:lpstr>
      <vt:lpstr>Конфигурации ПДП (DMA)</vt:lpstr>
      <vt:lpstr>Канальная система ввода-вывода</vt:lpstr>
      <vt:lpstr>RAID</vt:lpstr>
      <vt:lpstr>JTAG (Join Test Action Group)</vt:lpstr>
      <vt:lpstr>JTAG (Join Test Action Group)</vt:lpstr>
      <vt:lpstr>Boundary-Scan Cell</vt:lpstr>
      <vt:lpstr>FSM JTAG</vt:lpstr>
      <vt:lpstr>Структура JTAG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Повышение</dc:title>
  <dc:creator>Михаил Попов</dc:creator>
  <cp:lastModifiedBy>Андрей Солодовников</cp:lastModifiedBy>
  <cp:revision>8</cp:revision>
  <dcterms:created xsi:type="dcterms:W3CDTF">2019-10-29T03:27:57Z</dcterms:created>
  <dcterms:modified xsi:type="dcterms:W3CDTF">2024-03-07T12:27:26Z</dcterms:modified>
</cp:coreProperties>
</file>